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345" r:id="rId6"/>
    <p:sldId id="346" r:id="rId7"/>
    <p:sldId id="333" r:id="rId8"/>
    <p:sldId id="349" r:id="rId9"/>
    <p:sldId id="334" r:id="rId10"/>
    <p:sldId id="330" r:id="rId11"/>
    <p:sldId id="335" r:id="rId12"/>
    <p:sldId id="336" r:id="rId13"/>
    <p:sldId id="338" r:id="rId14"/>
    <p:sldId id="347" r:id="rId15"/>
    <p:sldId id="342" r:id="rId16"/>
    <p:sldId id="337" r:id="rId17"/>
    <p:sldId id="343" r:id="rId18"/>
    <p:sldId id="348" r:id="rId19"/>
    <p:sldId id="344" r:id="rId20"/>
    <p:sldId id="290" r:id="rId21"/>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AR"/>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8D6E0FB-FE18-4F66-87B8-C45F7AC8FE01}" type="datetimeFigureOut">
              <a:rPr lang="es-AR" smtClean="0"/>
              <a:t>19/9/2024</a:t>
            </a:fld>
            <a:endParaRPr lang="es-AR"/>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AR"/>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C57137E-BFB1-4DFF-8F16-C83E9BD66C82}" type="slidenum">
              <a:rPr lang="es-AR" smtClean="0"/>
              <a:t>‹Nº›</a:t>
            </a:fld>
            <a:endParaRPr lang="es-AR"/>
          </a:p>
        </p:txBody>
      </p:sp>
    </p:spTree>
    <p:extLst>
      <p:ext uri="{BB962C8B-B14F-4D97-AF65-F5344CB8AC3E}">
        <p14:creationId xmlns:p14="http://schemas.microsoft.com/office/powerpoint/2010/main" val="194594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a:t>
            </a:fld>
            <a:endParaRPr lang="es-AR"/>
          </a:p>
        </p:txBody>
      </p:sp>
    </p:spTree>
    <p:extLst>
      <p:ext uri="{BB962C8B-B14F-4D97-AF65-F5344CB8AC3E}">
        <p14:creationId xmlns:p14="http://schemas.microsoft.com/office/powerpoint/2010/main" val="374028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13</a:t>
            </a:fld>
            <a:endParaRPr lang="es-AR"/>
          </a:p>
        </p:txBody>
      </p:sp>
    </p:spTree>
    <p:extLst>
      <p:ext uri="{BB962C8B-B14F-4D97-AF65-F5344CB8AC3E}">
        <p14:creationId xmlns:p14="http://schemas.microsoft.com/office/powerpoint/2010/main" val="207584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14</a:t>
            </a:fld>
            <a:endParaRPr lang="es-AR"/>
          </a:p>
        </p:txBody>
      </p:sp>
    </p:spTree>
    <p:extLst>
      <p:ext uri="{BB962C8B-B14F-4D97-AF65-F5344CB8AC3E}">
        <p14:creationId xmlns:p14="http://schemas.microsoft.com/office/powerpoint/2010/main" val="100575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15</a:t>
            </a:fld>
            <a:endParaRPr lang="es-AR"/>
          </a:p>
        </p:txBody>
      </p:sp>
    </p:spTree>
    <p:extLst>
      <p:ext uri="{BB962C8B-B14F-4D97-AF65-F5344CB8AC3E}">
        <p14:creationId xmlns:p14="http://schemas.microsoft.com/office/powerpoint/2010/main" val="256004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16</a:t>
            </a:fld>
            <a:endParaRPr lang="es-AR"/>
          </a:p>
        </p:txBody>
      </p:sp>
    </p:spTree>
    <p:extLst>
      <p:ext uri="{BB962C8B-B14F-4D97-AF65-F5344CB8AC3E}">
        <p14:creationId xmlns:p14="http://schemas.microsoft.com/office/powerpoint/2010/main" val="4041226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17</a:t>
            </a:fld>
            <a:endParaRPr lang="es-AR"/>
          </a:p>
        </p:txBody>
      </p:sp>
    </p:spTree>
    <p:extLst>
      <p:ext uri="{BB962C8B-B14F-4D97-AF65-F5344CB8AC3E}">
        <p14:creationId xmlns:p14="http://schemas.microsoft.com/office/powerpoint/2010/main" val="244576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4</a:t>
            </a:fld>
            <a:endParaRPr lang="es-AR"/>
          </a:p>
        </p:txBody>
      </p:sp>
    </p:spTree>
    <p:extLst>
      <p:ext uri="{BB962C8B-B14F-4D97-AF65-F5344CB8AC3E}">
        <p14:creationId xmlns:p14="http://schemas.microsoft.com/office/powerpoint/2010/main" val="33680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6</a:t>
            </a:fld>
            <a:endParaRPr lang="es-AR"/>
          </a:p>
        </p:txBody>
      </p:sp>
    </p:spTree>
    <p:extLst>
      <p:ext uri="{BB962C8B-B14F-4D97-AF65-F5344CB8AC3E}">
        <p14:creationId xmlns:p14="http://schemas.microsoft.com/office/powerpoint/2010/main" val="139101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7</a:t>
            </a:fld>
            <a:endParaRPr lang="es-AR"/>
          </a:p>
        </p:txBody>
      </p:sp>
    </p:spTree>
    <p:extLst>
      <p:ext uri="{BB962C8B-B14F-4D97-AF65-F5344CB8AC3E}">
        <p14:creationId xmlns:p14="http://schemas.microsoft.com/office/powerpoint/2010/main" val="36999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8</a:t>
            </a:fld>
            <a:endParaRPr lang="es-AR"/>
          </a:p>
        </p:txBody>
      </p:sp>
    </p:spTree>
    <p:extLst>
      <p:ext uri="{BB962C8B-B14F-4D97-AF65-F5344CB8AC3E}">
        <p14:creationId xmlns:p14="http://schemas.microsoft.com/office/powerpoint/2010/main" val="137297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9</a:t>
            </a:fld>
            <a:endParaRPr lang="es-AR"/>
          </a:p>
        </p:txBody>
      </p:sp>
    </p:spTree>
    <p:extLst>
      <p:ext uri="{BB962C8B-B14F-4D97-AF65-F5344CB8AC3E}">
        <p14:creationId xmlns:p14="http://schemas.microsoft.com/office/powerpoint/2010/main" val="223731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10</a:t>
            </a:fld>
            <a:endParaRPr lang="es-AR"/>
          </a:p>
        </p:txBody>
      </p:sp>
    </p:spTree>
    <p:extLst>
      <p:ext uri="{BB962C8B-B14F-4D97-AF65-F5344CB8AC3E}">
        <p14:creationId xmlns:p14="http://schemas.microsoft.com/office/powerpoint/2010/main" val="185833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11</a:t>
            </a:fld>
            <a:endParaRPr lang="es-AR"/>
          </a:p>
        </p:txBody>
      </p:sp>
    </p:spTree>
    <p:extLst>
      <p:ext uri="{BB962C8B-B14F-4D97-AF65-F5344CB8AC3E}">
        <p14:creationId xmlns:p14="http://schemas.microsoft.com/office/powerpoint/2010/main" val="305139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0C57137E-BFB1-4DFF-8F16-C83E9BD66C82}" type="slidenum">
              <a:rPr lang="es-AR" smtClean="0"/>
              <a:t>12</a:t>
            </a:fld>
            <a:endParaRPr lang="es-AR"/>
          </a:p>
        </p:txBody>
      </p:sp>
    </p:spTree>
    <p:extLst>
      <p:ext uri="{BB962C8B-B14F-4D97-AF65-F5344CB8AC3E}">
        <p14:creationId xmlns:p14="http://schemas.microsoft.com/office/powerpoint/2010/main" val="419092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9/19/2024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9/19/2024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9/19/2024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9/19/2024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BEC82835-9085-797B-7EE9-FB358685E5C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979BBB9C-A053-47F7-F13F-8D6C070C2A9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37D1BE6-A863-E973-C9DC-DF7B4DFE1152}"/>
              </a:ext>
            </a:extLst>
          </p:cNvPr>
          <p:cNvSpPr>
            <a:spLocks noGrp="1"/>
          </p:cNvSpPr>
          <p:nvPr>
            <p:ph type="ctrTitle"/>
          </p:nvPr>
        </p:nvSpPr>
        <p:spPr/>
        <p:txBody>
          <a:bodyPr/>
          <a:lstStyle/>
          <a:p>
            <a:r>
              <a:rPr lang="es-AR" dirty="0"/>
              <a:t>Física Estadística</a:t>
            </a:r>
          </a:p>
        </p:txBody>
      </p:sp>
      <p:sp>
        <p:nvSpPr>
          <p:cNvPr id="3" name="Subtítulo 2">
            <a:extLst>
              <a:ext uri="{FF2B5EF4-FFF2-40B4-BE49-F238E27FC236}">
                <a16:creationId xmlns:a16="http://schemas.microsoft.com/office/drawing/2014/main" id="{FF2F3709-744B-0EDD-9C2E-4AB97937F8E3}"/>
              </a:ext>
            </a:extLst>
          </p:cNvPr>
          <p:cNvSpPr>
            <a:spLocks noGrp="1"/>
          </p:cNvSpPr>
          <p:nvPr>
            <p:ph type="subTitle" idx="1"/>
          </p:nvPr>
        </p:nvSpPr>
        <p:spPr>
          <a:xfrm>
            <a:off x="1371600" y="3632200"/>
            <a:ext cx="9448800" cy="2301239"/>
          </a:xfrm>
        </p:spPr>
        <p:txBody>
          <a:bodyPr>
            <a:normAutofit/>
          </a:bodyPr>
          <a:lstStyle/>
          <a:p>
            <a:r>
              <a:rPr lang="es-AR" dirty="0"/>
              <a:t>Licenciatura en Física Médica</a:t>
            </a:r>
          </a:p>
          <a:p>
            <a:r>
              <a:rPr lang="es-AR" dirty="0"/>
              <a:t>Curso 2024</a:t>
            </a:r>
          </a:p>
          <a:p>
            <a:r>
              <a:rPr lang="es-AR" dirty="0"/>
              <a:t>Prof. Marisa A. Bab</a:t>
            </a:r>
          </a:p>
          <a:p>
            <a:r>
              <a:rPr lang="es-AR" dirty="0"/>
              <a:t>AD </a:t>
            </a:r>
            <a:r>
              <a:rPr lang="es-AR"/>
              <a:t>Juan Martin Tenti</a:t>
            </a:r>
            <a:endParaRPr lang="es-AR" dirty="0"/>
          </a:p>
          <a:p>
            <a:r>
              <a:rPr lang="es-AR" dirty="0"/>
              <a:t>Clase 5</a:t>
            </a:r>
          </a:p>
        </p:txBody>
      </p:sp>
    </p:spTree>
    <p:extLst>
      <p:ext uri="{BB962C8B-B14F-4D97-AF65-F5344CB8AC3E}">
        <p14:creationId xmlns:p14="http://schemas.microsoft.com/office/powerpoint/2010/main" val="56131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39B7E9C9-4238-1265-9FDB-B0E54C95403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2476BE8-3437-3C47-244C-EC2E6CCA9B0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9B3B50E6-0DFE-0AD2-DA4B-D815F8FC2FFD}"/>
                  </a:ext>
                </a:extLst>
              </p:cNvPr>
              <p:cNvSpPr>
                <a:spLocks noGrp="1"/>
              </p:cNvSpPr>
              <p:nvPr>
                <p:ph type="body" sz="half" idx="2"/>
              </p:nvPr>
            </p:nvSpPr>
            <p:spPr>
              <a:xfrm>
                <a:off x="203200" y="814493"/>
                <a:ext cx="11655213" cy="6480387"/>
              </a:xfrm>
            </p:spPr>
            <p:txBody>
              <a:bodyPr>
                <a:normAutofit/>
              </a:bodyPr>
              <a:lstStyle/>
              <a:p>
                <a:pPr algn="just">
                  <a:lnSpc>
                    <a:spcPct val="107000"/>
                  </a:lnSpc>
                  <a:spcAft>
                    <a:spcPts val="800"/>
                  </a:spcAft>
                </a:pPr>
                <a:r>
                  <a:rPr lang="es-AR" sz="3600" dirty="0">
                    <a:effectLst/>
                    <a:latin typeface="Calibri" panose="020F0502020204030204" pitchFamily="34" charset="0"/>
                    <a:ea typeface="Calibri" panose="020F0502020204030204" pitchFamily="34" charset="0"/>
                    <a:cs typeface="Calibri" panose="020F0502020204030204" pitchFamily="34" charset="0"/>
                  </a:rPr>
                  <a:t>Potencial de trabajo</a:t>
                </a:r>
                <a:endParaRPr lang="es-A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Consideremos un sistema compuesto, por ejemplo, un gas contenido en un cilindro rígido</a:t>
                </a:r>
                <a:r>
                  <a:rPr lang="es-AR" sz="2400" dirty="0">
                    <a:latin typeface="Calibri" panose="020F0502020204030204" pitchFamily="34" charset="0"/>
                    <a:ea typeface="Calibri" panose="020F0502020204030204" pitchFamily="34" charset="0"/>
                    <a:cs typeface="Calibri" panose="020F0502020204030204" pitchFamily="34" charset="0"/>
                  </a:rPr>
                  <a:t>, adiabático </a:t>
                </a:r>
                <a:r>
                  <a:rPr lang="es-AR" sz="2400" dirty="0">
                    <a:effectLst/>
                    <a:latin typeface="Calibri" panose="020F0502020204030204" pitchFamily="34" charset="0"/>
                    <a:ea typeface="Calibri" panose="020F0502020204030204" pitchFamily="34" charset="0"/>
                    <a:cs typeface="Calibri" panose="020F0502020204030204" pitchFamily="34" charset="0"/>
                  </a:rPr>
                  <a:t>e impermeable, dividido en dos subsistemas (1 y 2) por un pistón diatérmico </a:t>
                </a:r>
                <a:r>
                  <a:rPr lang="es-AR" sz="2400" dirty="0">
                    <a:latin typeface="Calibri" panose="020F0502020204030204" pitchFamily="34" charset="0"/>
                    <a:ea typeface="Calibri" panose="020F0502020204030204" pitchFamily="34" charset="0"/>
                    <a:cs typeface="Calibri" panose="020F0502020204030204" pitchFamily="34" charset="0"/>
                  </a:rPr>
                  <a:t>que podemos mover en forma controlada muy lenta</a:t>
                </a:r>
                <a:r>
                  <a:rPr lang="es-AR" sz="24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s-AR" sz="2400" dirty="0">
                    <a:latin typeface="Calibri" panose="020F0502020204030204" pitchFamily="34" charset="0"/>
                    <a:ea typeface="Calibri" panose="020F0502020204030204" pitchFamily="34" charset="0"/>
                    <a:cs typeface="Calibri" panose="020F0502020204030204" pitchFamily="34" charset="0"/>
                  </a:rPr>
                  <a:t>¿Podemos considerar al sistema aislado?</a:t>
                </a: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Las condiciones que nos imponen las ligaduras externas </a:t>
                </a:r>
                <a14:m>
                  <m:oMath xmlns:m="http://schemas.openxmlformats.org/officeDocument/2006/math">
                    <m:d>
                      <m:dPr>
                        <m:begChr m:val="{"/>
                        <m:endChr m:val=""/>
                        <m:ctrlPr>
                          <a:rPr lang="es-AR" sz="2400" i="1" smtClean="0">
                            <a:effectLst/>
                            <a:latin typeface="Cambria Math" panose="02040503050406030204" pitchFamily="18" charset="0"/>
                            <a:cs typeface="Times New Roman" panose="02020603050405020304" pitchFamily="18" charset="0"/>
                          </a:rPr>
                        </m:ctrlPr>
                      </m:dPr>
                      <m:e>
                        <m:eqArr>
                          <m:eqArrPr>
                            <m:ctrlPr>
                              <a:rPr lang="es-AR" sz="2400" i="1" smtClean="0">
                                <a:effectLst/>
                                <a:latin typeface="Cambria Math" panose="02040503050406030204" pitchFamily="18" charset="0"/>
                                <a:cs typeface="Times New Roman" panose="02020603050405020304" pitchFamily="18" charset="0"/>
                              </a:rPr>
                            </m:ctrlPr>
                          </m:eqArrPr>
                          <m:e>
                            <m:r>
                              <a:rPr lang="es-AR" sz="2400" b="0" i="1" smtClean="0">
                                <a:effectLst/>
                                <a:latin typeface="Cambria Math" panose="02040503050406030204" pitchFamily="18" charset="0"/>
                                <a:cs typeface="Times New Roman" panose="02020603050405020304" pitchFamily="18" charset="0"/>
                              </a:rPr>
                              <m:t>𝑑𝑉</m:t>
                            </m:r>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𝑉</m:t>
                                </m:r>
                              </m:e>
                              <m:sub>
                                <m:r>
                                  <a:rPr lang="es-AR" sz="2400" b="0" i="1" smtClean="0">
                                    <a:effectLst/>
                                    <a:latin typeface="Cambria Math" panose="02040503050406030204" pitchFamily="18" charset="0"/>
                                    <a:cs typeface="Times New Roman" panose="02020603050405020304" pitchFamily="18" charset="0"/>
                                  </a:rPr>
                                  <m:t>1</m:t>
                                </m:r>
                              </m:sub>
                            </m:sSub>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𝑉</m:t>
                                </m:r>
                              </m:e>
                              <m:sub>
                                <m:r>
                                  <a:rPr lang="es-AR" sz="2400" b="0" i="1" smtClean="0">
                                    <a:effectLst/>
                                    <a:latin typeface="Cambria Math" panose="02040503050406030204" pitchFamily="18" charset="0"/>
                                    <a:cs typeface="Times New Roman" panose="02020603050405020304" pitchFamily="18" charset="0"/>
                                  </a:rPr>
                                  <m:t>2</m:t>
                                </m:r>
                              </m:sub>
                            </m:sSub>
                            <m:r>
                              <a:rPr lang="es-AR" sz="2400" b="0" i="1" smtClean="0">
                                <a:effectLst/>
                                <a:latin typeface="Cambria Math" panose="02040503050406030204" pitchFamily="18" charset="0"/>
                                <a:cs typeface="Times New Roman" panose="02020603050405020304" pitchFamily="18" charset="0"/>
                              </a:rPr>
                              <m:t>=0</m:t>
                            </m:r>
                          </m:e>
                          <m:e>
                            <m:r>
                              <a:rPr lang="es-AR" sz="2400" b="0" i="1" smtClean="0">
                                <a:effectLst/>
                                <a:latin typeface="Cambria Math" panose="02040503050406030204" pitchFamily="18" charset="0"/>
                                <a:cs typeface="Times New Roman" panose="02020603050405020304" pitchFamily="18" charset="0"/>
                              </a:rPr>
                              <m:t>𝑑𝑄</m:t>
                            </m:r>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𝑄</m:t>
                                </m:r>
                              </m:e>
                              <m:sub>
                                <m:r>
                                  <a:rPr lang="es-AR" sz="2400" b="0" i="1" smtClean="0">
                                    <a:effectLst/>
                                    <a:latin typeface="Cambria Math" panose="02040503050406030204" pitchFamily="18" charset="0"/>
                                    <a:cs typeface="Times New Roman" panose="02020603050405020304" pitchFamily="18" charset="0"/>
                                  </a:rPr>
                                  <m:t>1</m:t>
                                </m:r>
                              </m:sub>
                            </m:sSub>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𝑄</m:t>
                                </m:r>
                              </m:e>
                              <m:sub>
                                <m:r>
                                  <a:rPr lang="es-AR" sz="2400" b="0" i="1" smtClean="0">
                                    <a:effectLst/>
                                    <a:latin typeface="Cambria Math" panose="02040503050406030204" pitchFamily="18" charset="0"/>
                                    <a:cs typeface="Times New Roman" panose="02020603050405020304" pitchFamily="18" charset="0"/>
                                  </a:rPr>
                                  <m:t>2</m:t>
                                </m:r>
                              </m:sub>
                            </m:sSub>
                            <m:r>
                              <a:rPr lang="es-AR" sz="2400" b="0" i="1" smtClean="0">
                                <a:effectLst/>
                                <a:latin typeface="Cambria Math" panose="02040503050406030204" pitchFamily="18" charset="0"/>
                                <a:cs typeface="Times New Roman" panose="02020603050405020304" pitchFamily="18" charset="0"/>
                              </a:rPr>
                              <m:t>=0</m:t>
                            </m:r>
                          </m:e>
                          <m:e>
                            <m:r>
                              <a:rPr lang="es-AR" sz="2400" b="0" i="1" smtClean="0">
                                <a:effectLst/>
                                <a:latin typeface="Cambria Math" panose="02040503050406030204" pitchFamily="18" charset="0"/>
                                <a:cs typeface="Times New Roman" panose="02020603050405020304" pitchFamily="18" charset="0"/>
                              </a:rPr>
                              <m:t>𝑑𝑁</m:t>
                            </m:r>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𝑁</m:t>
                                </m:r>
                              </m:e>
                              <m:sub>
                                <m:r>
                                  <a:rPr lang="es-AR" sz="2400" b="0" i="1" smtClean="0">
                                    <a:effectLst/>
                                    <a:latin typeface="Cambria Math" panose="02040503050406030204" pitchFamily="18" charset="0"/>
                                    <a:cs typeface="Times New Roman" panose="02020603050405020304" pitchFamily="18" charset="0"/>
                                  </a:rPr>
                                  <m:t>1</m:t>
                                </m:r>
                              </m:sub>
                            </m:sSub>
                            <m:r>
                              <a:rPr lang="es-AR" sz="2400" b="0" i="1" smtClean="0">
                                <a:effectLst/>
                                <a:latin typeface="Cambria Math" panose="02040503050406030204" pitchFamily="18" charset="0"/>
                                <a:cs typeface="Times New Roman" panose="02020603050405020304" pitchFamily="18" charset="0"/>
                              </a:rPr>
                              <m:t>=</m:t>
                            </m:r>
                            <m:r>
                              <a:rPr lang="es-AR" sz="2400" b="0" i="1" smtClean="0">
                                <a:effectLst/>
                                <a:latin typeface="Cambria Math" panose="02040503050406030204" pitchFamily="18" charset="0"/>
                                <a:cs typeface="Times New Roman" panose="02020603050405020304" pitchFamily="18" charset="0"/>
                              </a:rPr>
                              <m:t>𝑑</m:t>
                            </m:r>
                            <m:sSub>
                              <m:sSubPr>
                                <m:ctrlPr>
                                  <a:rPr lang="es-AR" sz="2400" b="0" i="1" smtClean="0">
                                    <a:effectLst/>
                                    <a:latin typeface="Cambria Math" panose="02040503050406030204" pitchFamily="18" charset="0"/>
                                    <a:cs typeface="Times New Roman" panose="02020603050405020304" pitchFamily="18" charset="0"/>
                                  </a:rPr>
                                </m:ctrlPr>
                              </m:sSubPr>
                              <m:e>
                                <m:r>
                                  <a:rPr lang="es-AR" sz="2400" b="0" i="1" smtClean="0">
                                    <a:effectLst/>
                                    <a:latin typeface="Cambria Math" panose="02040503050406030204" pitchFamily="18" charset="0"/>
                                    <a:cs typeface="Times New Roman" panose="02020603050405020304" pitchFamily="18" charset="0"/>
                                  </a:rPr>
                                  <m:t>𝑁</m:t>
                                </m:r>
                              </m:e>
                              <m:sub>
                                <m:r>
                                  <a:rPr lang="es-AR" sz="2400" b="0" i="1" smtClean="0">
                                    <a:effectLst/>
                                    <a:latin typeface="Cambria Math" panose="02040503050406030204" pitchFamily="18" charset="0"/>
                                    <a:cs typeface="Times New Roman" panose="02020603050405020304" pitchFamily="18" charset="0"/>
                                  </a:rPr>
                                  <m:t>2</m:t>
                                </m:r>
                              </m:sub>
                            </m:sSub>
                            <m:r>
                              <a:rPr lang="es-AR" sz="2400" b="0" i="1" smtClean="0">
                                <a:effectLst/>
                                <a:latin typeface="Cambria Math" panose="02040503050406030204" pitchFamily="18" charset="0"/>
                                <a:cs typeface="Times New Roman" panose="02020603050405020304" pitchFamily="18" charset="0"/>
                              </a:rPr>
                              <m:t>=0</m:t>
                            </m:r>
                          </m:e>
                        </m:eqArr>
                      </m:e>
                    </m:d>
                  </m:oMath>
                </a14:m>
                <a:endParaRPr lang="es-AR"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Si el pistón se mueve lentamente desde B hasta A, de modo que el proceso ejecutado sea </a:t>
                </a:r>
                <a:r>
                  <a:rPr lang="es-AR" sz="2400" dirty="0" err="1">
                    <a:effectLst/>
                    <a:latin typeface="Calibri" panose="020F0502020204030204" pitchFamily="34" charset="0"/>
                    <a:ea typeface="Calibri" panose="020F0502020204030204" pitchFamily="34" charset="0"/>
                    <a:cs typeface="Calibri" panose="020F0502020204030204" pitchFamily="34" charset="0"/>
                  </a:rPr>
                  <a:t>cuasiestático</a:t>
                </a:r>
                <a:r>
                  <a:rPr lang="es-AR" sz="2400" dirty="0">
                    <a:effectLst/>
                    <a:latin typeface="Calibri" panose="020F0502020204030204" pitchFamily="34" charset="0"/>
                    <a:ea typeface="Calibri" panose="020F0502020204030204" pitchFamily="34" charset="0"/>
                    <a:cs typeface="Calibri" panose="020F0502020204030204" pitchFamily="34" charset="0"/>
                  </a:rPr>
                  <a:t> será también isoentrópico, ¿por qué? </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AR" sz="240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400" i="1">
                              <a:effectLst/>
                              <a:latin typeface="Cambria Math" panose="02040503050406030204" pitchFamily="18" charset="0"/>
                              <a:ea typeface="Times New Roman" panose="02020603050405020304" pitchFamily="18" charset="0"/>
                              <a:cs typeface="Arial" panose="020B0604020202020204" pitchFamily="34" charset="0"/>
                            </a:rPr>
                            <m:t>𝐴𝐵</m:t>
                          </m:r>
                        </m:sub>
                      </m:sSub>
                      <m:r>
                        <a:rPr lang="es-AR" sz="2400" i="1">
                          <a:effectLst/>
                          <a:latin typeface="Cambria Math" panose="02040503050406030204" pitchFamily="18" charset="0"/>
                          <a:ea typeface="Times New Roman" panose="02020603050405020304" pitchFamily="18" charset="0"/>
                          <a:cs typeface="Arial" panose="020B0604020202020204" pitchFamily="34" charset="0"/>
                        </a:rPr>
                        <m:t>=0</m:t>
                      </m:r>
                    </m:oMath>
                  </m:oMathPara>
                </a14:m>
                <a:endParaRPr lang="es-AR"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Para el sistema total tenemos S, V y N fijos.</a:t>
                </a:r>
                <a:r>
                  <a:rPr lang="es-AR"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endParaRPr lang="es-AR" sz="18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s-A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s-AR" sz="1800" dirty="0">
                  <a:effectLst/>
                  <a:latin typeface="Calibri" panose="020F0502020204030204" pitchFamily="34" charset="0"/>
                  <a:ea typeface="Calibri" panose="020F0502020204030204" pitchFamily="34" charset="0"/>
                  <a:cs typeface="Calibri" panose="020F0502020204030204" pitchFamily="34" charset="0"/>
                </a:endParaRPr>
              </a:p>
              <a:p>
                <a:endParaRPr lang="es-AR"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texto 2">
                <a:extLst>
                  <a:ext uri="{FF2B5EF4-FFF2-40B4-BE49-F238E27FC236}">
                    <a16:creationId xmlns:a16="http://schemas.microsoft.com/office/drawing/2014/main" id="{9B3B50E6-0DFE-0AD2-DA4B-D815F8FC2FFD}"/>
                  </a:ext>
                </a:extLst>
              </p:cNvPr>
              <p:cNvSpPr>
                <a:spLocks noGrp="1" noRot="1" noChangeAspect="1" noMove="1" noResize="1" noEditPoints="1" noAdjustHandles="1" noChangeArrowheads="1" noChangeShapeType="1" noTextEdit="1"/>
              </p:cNvSpPr>
              <p:nvPr>
                <p:ph type="body" sz="half" idx="2"/>
              </p:nvPr>
            </p:nvSpPr>
            <p:spPr>
              <a:xfrm>
                <a:off x="203200" y="814493"/>
                <a:ext cx="11655213" cy="6480387"/>
              </a:xfrm>
              <a:blipFill>
                <a:blip r:embed="rId3"/>
                <a:stretch>
                  <a:fillRect l="-1569" t="-15522" r="-837"/>
                </a:stretch>
              </a:blipFill>
            </p:spPr>
            <p:txBody>
              <a:bodyPr/>
              <a:lstStyle/>
              <a:p>
                <a:r>
                  <a:rPr lang="es-AR">
                    <a:noFill/>
                  </a:rPr>
                  <a:t> </a:t>
                </a:r>
              </a:p>
            </p:txBody>
          </p:sp>
        </mc:Fallback>
      </mc:AlternateContent>
      <p:sp>
        <p:nvSpPr>
          <p:cNvPr id="2" name="Cilindro 1">
            <a:extLst>
              <a:ext uri="{FF2B5EF4-FFF2-40B4-BE49-F238E27FC236}">
                <a16:creationId xmlns:a16="http://schemas.microsoft.com/office/drawing/2014/main" id="{6A597026-8141-A365-6B1A-8C16DB0DA4D5}"/>
              </a:ext>
            </a:extLst>
          </p:cNvPr>
          <p:cNvSpPr/>
          <p:nvPr/>
        </p:nvSpPr>
        <p:spPr>
          <a:xfrm rot="5400000">
            <a:off x="8229600" y="4612640"/>
            <a:ext cx="1869440" cy="1889760"/>
          </a:xfrm>
          <a:prstGeom prst="can">
            <a:avLst>
              <a:gd name="adj" fmla="val 32065"/>
            </a:avLst>
          </a:prstGeom>
          <a:solidFill>
            <a:schemeClr val="accent1">
              <a:lumMod val="40000"/>
              <a:lumOff val="6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Cilindro 3">
            <a:extLst>
              <a:ext uri="{FF2B5EF4-FFF2-40B4-BE49-F238E27FC236}">
                <a16:creationId xmlns:a16="http://schemas.microsoft.com/office/drawing/2014/main" id="{44A51E73-F24F-2AF3-F5E0-EF309087F6CC}"/>
              </a:ext>
            </a:extLst>
          </p:cNvPr>
          <p:cNvSpPr/>
          <p:nvPr/>
        </p:nvSpPr>
        <p:spPr>
          <a:xfrm rot="5400000">
            <a:off x="9674860" y="4457696"/>
            <a:ext cx="1869440" cy="2199643"/>
          </a:xfrm>
          <a:prstGeom prst="can">
            <a:avLst/>
          </a:prstGeom>
          <a:solidFill>
            <a:schemeClr val="accent1">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ilindro 4">
            <a:extLst>
              <a:ext uri="{FF2B5EF4-FFF2-40B4-BE49-F238E27FC236}">
                <a16:creationId xmlns:a16="http://schemas.microsoft.com/office/drawing/2014/main" id="{9C93D81E-CBC1-3AC2-81C5-6ECBC9FF704A}"/>
              </a:ext>
            </a:extLst>
          </p:cNvPr>
          <p:cNvSpPr/>
          <p:nvPr/>
        </p:nvSpPr>
        <p:spPr>
          <a:xfrm rot="5400000">
            <a:off x="9037320" y="5095239"/>
            <a:ext cx="1869440" cy="924561"/>
          </a:xfrm>
          <a:prstGeom prst="can">
            <a:avLst>
              <a:gd name="adj" fmla="val 50000"/>
            </a:avLst>
          </a:prstGeom>
          <a:ln>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p:sp>
        <p:nvSpPr>
          <p:cNvPr id="6" name="Flecha: a la derecha 5">
            <a:extLst>
              <a:ext uri="{FF2B5EF4-FFF2-40B4-BE49-F238E27FC236}">
                <a16:creationId xmlns:a16="http://schemas.microsoft.com/office/drawing/2014/main" id="{A24984E8-BC05-BE09-B103-2B160EF43F54}"/>
              </a:ext>
            </a:extLst>
          </p:cNvPr>
          <p:cNvSpPr/>
          <p:nvPr/>
        </p:nvSpPr>
        <p:spPr>
          <a:xfrm>
            <a:off x="10200640" y="5394960"/>
            <a:ext cx="1788160" cy="23368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122415E-A348-D283-A29D-638574D599F0}"/>
                  </a:ext>
                </a:extLst>
              </p:cNvPr>
              <p:cNvSpPr txBox="1"/>
              <p:nvPr/>
            </p:nvSpPr>
            <p:spPr>
              <a:xfrm>
                <a:off x="7487920" y="5699757"/>
                <a:ext cx="450088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32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1 </m:t>
                          </m:r>
                        </m:sub>
                      </m:s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m:oMathPara>
                </a14:m>
                <a:endParaRPr lang="es-AR" sz="3200" dirty="0">
                  <a:solidFill>
                    <a:srgbClr val="FF0000"/>
                  </a:solidFill>
                </a:endParaRPr>
              </a:p>
            </p:txBody>
          </p:sp>
        </mc:Choice>
        <mc:Fallback xmlns="">
          <p:sp>
            <p:nvSpPr>
              <p:cNvPr id="10" name="CuadroTexto 9">
                <a:extLst>
                  <a:ext uri="{FF2B5EF4-FFF2-40B4-BE49-F238E27FC236}">
                    <a16:creationId xmlns:a16="http://schemas.microsoft.com/office/drawing/2014/main" id="{7122415E-A348-D283-A29D-638574D599F0}"/>
                  </a:ext>
                </a:extLst>
              </p:cNvPr>
              <p:cNvSpPr txBox="1">
                <a:spLocks noRot="1" noChangeAspect="1" noMove="1" noResize="1" noEditPoints="1" noAdjustHandles="1" noChangeArrowheads="1" noChangeShapeType="1" noTextEdit="1"/>
              </p:cNvSpPr>
              <p:nvPr/>
            </p:nvSpPr>
            <p:spPr>
              <a:xfrm>
                <a:off x="7487920" y="5699757"/>
                <a:ext cx="4500880" cy="584775"/>
              </a:xfrm>
              <a:prstGeom prst="rect">
                <a:avLst/>
              </a:prstGeom>
              <a:blipFill>
                <a:blip r:embed="rId4"/>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837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39B7E9C9-4238-1265-9FDB-B0E54C95403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2476BE8-3437-3C47-244C-EC2E6CCA9B0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9B3B50E6-0DFE-0AD2-DA4B-D815F8FC2FFD}"/>
                  </a:ext>
                </a:extLst>
              </p:cNvPr>
              <p:cNvSpPr>
                <a:spLocks noGrp="1"/>
              </p:cNvSpPr>
              <p:nvPr>
                <p:ph type="body" sz="half" idx="2"/>
              </p:nvPr>
            </p:nvSpPr>
            <p:spPr>
              <a:xfrm>
                <a:off x="171026" y="-487671"/>
                <a:ext cx="11655213" cy="7152632"/>
              </a:xfrm>
            </p:spPr>
            <p:txBody>
              <a:bodyPr>
                <a:normAutofit/>
              </a:bodyPr>
              <a:lstStyle/>
              <a:p>
                <a:pPr algn="just">
                  <a:lnSpc>
                    <a:spcPct val="107000"/>
                  </a:lnSpc>
                  <a:spcAft>
                    <a:spcPts val="800"/>
                  </a:spcAft>
                </a:pPr>
                <a:r>
                  <a:rPr lang="es-AR" sz="2800" dirty="0">
                    <a:effectLst/>
                    <a:latin typeface="Calibri" panose="020F0502020204030204" pitchFamily="34" charset="0"/>
                    <a:ea typeface="Calibri" panose="020F0502020204030204" pitchFamily="34" charset="0"/>
                    <a:cs typeface="Calibri" panose="020F0502020204030204" pitchFamily="34" charset="0"/>
                  </a:rPr>
                  <a:t>Potencial de trabajo</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AR" sz="280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𝐴𝐵</m:t>
                          </m:r>
                        </m:sub>
                      </m:sSub>
                      <m:r>
                        <a:rPr lang="es-AR" sz="2800" i="1">
                          <a:effectLst/>
                          <a:latin typeface="Cambria Math" panose="02040503050406030204" pitchFamily="18" charset="0"/>
                          <a:ea typeface="Times New Roman" panose="02020603050405020304" pitchFamily="18" charset="0"/>
                          <a:cs typeface="Arial" panose="020B0604020202020204" pitchFamily="34" charset="0"/>
                        </a:rPr>
                        <m:t>=0=</m:t>
                      </m:r>
                      <m:d>
                        <m:d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dPr>
                        <m:e>
                          <m:sSubSup>
                            <m:sSubSup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sz="28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𝐴</m:t>
                              </m:r>
                            </m:sub>
                            <m:sup>
                              <m:r>
                                <a:rPr lang="es-AR" sz="2800" i="1">
                                  <a:effectLst/>
                                  <a:latin typeface="Cambria Math" panose="02040503050406030204" pitchFamily="18" charset="0"/>
                                  <a:ea typeface="Times New Roman" panose="02020603050405020304" pitchFamily="18" charset="0"/>
                                  <a:cs typeface="Arial" panose="020B0604020202020204" pitchFamily="34" charset="0"/>
                                </a:rPr>
                                <m:t>1</m:t>
                              </m:r>
                            </m:sup>
                          </m:sSubSup>
                          <m:r>
                            <a:rPr lang="es-AR" sz="2800"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sz="28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𝐵</m:t>
                              </m:r>
                            </m:sub>
                            <m:sup>
                              <m:r>
                                <a:rPr lang="es-AR" sz="2800" i="1">
                                  <a:effectLst/>
                                  <a:latin typeface="Cambria Math" panose="02040503050406030204" pitchFamily="18" charset="0"/>
                                  <a:ea typeface="Times New Roman" panose="02020603050405020304" pitchFamily="18" charset="0"/>
                                  <a:cs typeface="Arial" panose="020B0604020202020204" pitchFamily="34" charset="0"/>
                                </a:rPr>
                                <m:t>1</m:t>
                              </m:r>
                            </m:sup>
                          </m:sSubSup>
                        </m:e>
                      </m:d>
                      <m:r>
                        <a:rPr lang="es-ES" sz="2800" b="0" i="1" smtClean="0">
                          <a:effectLst/>
                          <a:latin typeface="Cambria Math" panose="02040503050406030204" pitchFamily="18" charset="0"/>
                          <a:ea typeface="Times New Roman" panose="02020603050405020304" pitchFamily="18" charset="0"/>
                          <a:cs typeface="Arial" panose="020B0604020202020204" pitchFamily="34" charset="0"/>
                        </a:rPr>
                        <m:t>+</m:t>
                      </m:r>
                      <m:d>
                        <m:d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dPr>
                        <m:e>
                          <m:sSubSup>
                            <m:sSubSup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sz="28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𝐴</m:t>
                              </m:r>
                            </m:sub>
                            <m:sup>
                              <m:r>
                                <a:rPr lang="es-AR" sz="2800" i="1">
                                  <a:effectLst/>
                                  <a:latin typeface="Cambria Math" panose="02040503050406030204" pitchFamily="18" charset="0"/>
                                  <a:ea typeface="Times New Roman" panose="02020603050405020304" pitchFamily="18" charset="0"/>
                                  <a:cs typeface="Arial" panose="020B0604020202020204" pitchFamily="34" charset="0"/>
                                </a:rPr>
                                <m:t>2</m:t>
                              </m:r>
                            </m:sup>
                          </m:sSubSup>
                          <m:r>
                            <a:rPr lang="es-AR" sz="2800"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sz="28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𝐵</m:t>
                              </m:r>
                            </m:sub>
                            <m:sup>
                              <m:r>
                                <a:rPr lang="es-AR" sz="2800" i="1">
                                  <a:effectLst/>
                                  <a:latin typeface="Cambria Math" panose="02040503050406030204" pitchFamily="18" charset="0"/>
                                  <a:ea typeface="Times New Roman" panose="02020603050405020304" pitchFamily="18" charset="0"/>
                                  <a:cs typeface="Arial" panose="020B0604020202020204" pitchFamily="34" charset="0"/>
                                </a:rPr>
                                <m:t>2</m:t>
                              </m:r>
                            </m:sup>
                          </m:sSubSup>
                        </m:e>
                      </m:d>
                    </m:oMath>
                  </m:oMathPara>
                </a14:m>
                <a:endParaRPr lang="es-AR"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800" dirty="0">
                    <a:effectLst/>
                    <a:latin typeface="Calibri" panose="020F0502020204030204" pitchFamily="34" charset="0"/>
                    <a:ea typeface="Calibri" panose="020F0502020204030204" pitchFamily="34" charset="0"/>
                    <a:cs typeface="Calibri" panose="020F0502020204030204" pitchFamily="34" charset="0"/>
                  </a:rPr>
                  <a:t>El proceso debe llevar a un decrecimiento de la energía debido al principio </a:t>
                </a:r>
                <a:r>
                  <a:rPr lang="es-AR" sz="2800" dirty="0" err="1">
                    <a:effectLst/>
                    <a:latin typeface="Calibri" panose="020F0502020204030204" pitchFamily="34" charset="0"/>
                    <a:ea typeface="Calibri" panose="020F0502020204030204" pitchFamily="34" charset="0"/>
                    <a:cs typeface="Calibri" panose="020F0502020204030204" pitchFamily="34" charset="0"/>
                  </a:rPr>
                  <a:t>extremal</a:t>
                </a:r>
                <a:r>
                  <a:rPr lang="es-AR" sz="2800" dirty="0">
                    <a:effectLst/>
                    <a:latin typeface="Calibri" panose="020F0502020204030204" pitchFamily="34" charset="0"/>
                    <a:ea typeface="Calibri" panose="020F0502020204030204" pitchFamily="34" charset="0"/>
                    <a:cs typeface="Calibri" panose="020F0502020204030204" pitchFamily="34" charset="0"/>
                  </a:rPr>
                  <a:t> de la energía, </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AR" sz="2800" smtClean="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800"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800" b="0" i="1" smtClean="0">
                              <a:effectLst/>
                              <a:latin typeface="Cambria Math" panose="02040503050406030204" pitchFamily="18" charset="0"/>
                              <a:ea typeface="Times New Roman" panose="02020603050405020304" pitchFamily="18" charset="0"/>
                              <a:cs typeface="Arial" panose="020B0604020202020204" pitchFamily="34" charset="0"/>
                            </a:rPr>
                            <m:t>𝑈</m:t>
                          </m:r>
                        </m:e>
                        <m:sub>
                          <m:r>
                            <a:rPr lang="es-AR" sz="2800" i="1">
                              <a:effectLst/>
                              <a:latin typeface="Cambria Math" panose="02040503050406030204" pitchFamily="18" charset="0"/>
                              <a:ea typeface="Times New Roman" panose="02020603050405020304" pitchFamily="18" charset="0"/>
                              <a:cs typeface="Arial" panose="020B0604020202020204" pitchFamily="34" charset="0"/>
                            </a:rPr>
                            <m:t>𝐴𝐵</m:t>
                          </m:r>
                        </m:sub>
                      </m:sSub>
                      <m:r>
                        <a:rPr lang="es-AR" sz="2800" b="0" i="0" smtClean="0">
                          <a:effectLst/>
                          <a:latin typeface="Cambria Math" panose="02040503050406030204" pitchFamily="18" charset="0"/>
                          <a:ea typeface="Times New Roman" panose="02020603050405020304" pitchFamily="18" charset="0"/>
                          <a:cs typeface="Arial" panose="020B0604020202020204" pitchFamily="34" charset="0"/>
                        </a:rPr>
                        <m:t>&lt;0</m:t>
                      </m:r>
                    </m:oMath>
                  </m:oMathPara>
                </a14:m>
                <a:endParaRPr lang="es-AR"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800" dirty="0">
                    <a:effectLst/>
                    <a:latin typeface="Calibri" panose="020F0502020204030204" pitchFamily="34" charset="0"/>
                    <a:ea typeface="Calibri" panose="020F0502020204030204" pitchFamily="34" charset="0"/>
                    <a:cs typeface="Calibri" panose="020F0502020204030204" pitchFamily="34" charset="0"/>
                  </a:rPr>
                  <a:t>Los subsistemas intercambiarán calor en forma </a:t>
                </a:r>
                <a:r>
                  <a:rPr lang="es-AR" sz="2800" dirty="0" err="1">
                    <a:effectLst/>
                    <a:latin typeface="Calibri" panose="020F0502020204030204" pitchFamily="34" charset="0"/>
                    <a:ea typeface="Calibri" panose="020F0502020204030204" pitchFamily="34" charset="0"/>
                    <a:cs typeface="Calibri" panose="020F0502020204030204" pitchFamily="34" charset="0"/>
                  </a:rPr>
                  <a:t>cuasiestática</a:t>
                </a:r>
                <a:r>
                  <a:rPr lang="es-AR" sz="2800" dirty="0">
                    <a:effectLst/>
                    <a:latin typeface="Calibri" panose="020F0502020204030204" pitchFamily="34" charset="0"/>
                    <a:ea typeface="Calibri" panose="020F0502020204030204" pitchFamily="34" charset="0"/>
                    <a:cs typeface="Calibri" panose="020F0502020204030204" pitchFamily="34" charset="0"/>
                  </a:rPr>
                  <a:t>, podemos escribir:</a:t>
                </a:r>
              </a:p>
              <a:p>
                <a:pPr algn="just">
                  <a:lnSpc>
                    <a:spcPct val="107000"/>
                  </a:lnSpc>
                  <a:spcAft>
                    <a:spcPts val="800"/>
                  </a:spcAft>
                </a:pPr>
                <a:endParaRPr lang="es-AR"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800" dirty="0">
                    <a:effectLst/>
                    <a:latin typeface="Calibri" panose="020F0502020204030204" pitchFamily="34" charset="0"/>
                    <a:ea typeface="Calibri" panose="020F0502020204030204" pitchFamily="34" charset="0"/>
                    <a:cs typeface="Calibri" panose="020F0502020204030204" pitchFamily="34" charset="0"/>
                  </a:rPr>
                  <a:t> </a:t>
                </a:r>
              </a:p>
              <a:p>
                <a:endParaRPr lang="es-AR"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texto 2">
                <a:extLst>
                  <a:ext uri="{FF2B5EF4-FFF2-40B4-BE49-F238E27FC236}">
                    <a16:creationId xmlns:a16="http://schemas.microsoft.com/office/drawing/2014/main" id="{9B3B50E6-0DFE-0AD2-DA4B-D815F8FC2FFD}"/>
                  </a:ext>
                </a:extLst>
              </p:cNvPr>
              <p:cNvSpPr>
                <a:spLocks noGrp="1" noRot="1" noChangeAspect="1" noMove="1" noResize="1" noEditPoints="1" noAdjustHandles="1" noChangeArrowheads="1" noChangeShapeType="1" noTextEdit="1"/>
              </p:cNvSpPr>
              <p:nvPr>
                <p:ph type="body" sz="half" idx="2"/>
              </p:nvPr>
            </p:nvSpPr>
            <p:spPr>
              <a:xfrm>
                <a:off x="171026" y="-487671"/>
                <a:ext cx="11655213" cy="7152632"/>
              </a:xfrm>
              <a:blipFill>
                <a:blip r:embed="rId3"/>
                <a:stretch>
                  <a:fillRect l="-1046" r="-1098"/>
                </a:stretch>
              </a:blipFill>
            </p:spPr>
            <p:txBody>
              <a:bodyPr/>
              <a:lstStyle/>
              <a:p>
                <a:r>
                  <a:rPr lang="es-AR">
                    <a:noFill/>
                  </a:rPr>
                  <a:t> </a:t>
                </a:r>
              </a:p>
            </p:txBody>
          </p:sp>
        </mc:Fallback>
      </mc:AlternateContent>
      <p:sp>
        <p:nvSpPr>
          <p:cNvPr id="2" name="Cilindro 1">
            <a:extLst>
              <a:ext uri="{FF2B5EF4-FFF2-40B4-BE49-F238E27FC236}">
                <a16:creationId xmlns:a16="http://schemas.microsoft.com/office/drawing/2014/main" id="{6A597026-8141-A365-6B1A-8C16DB0DA4D5}"/>
              </a:ext>
            </a:extLst>
          </p:cNvPr>
          <p:cNvSpPr/>
          <p:nvPr/>
        </p:nvSpPr>
        <p:spPr>
          <a:xfrm rot="5400000">
            <a:off x="8229600" y="4521200"/>
            <a:ext cx="1869440" cy="1889760"/>
          </a:xfrm>
          <a:prstGeom prst="can">
            <a:avLst>
              <a:gd name="adj" fmla="val 32065"/>
            </a:avLst>
          </a:prstGeom>
          <a:solidFill>
            <a:schemeClr val="accent1">
              <a:lumMod val="40000"/>
              <a:lumOff val="6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Cilindro 3">
            <a:extLst>
              <a:ext uri="{FF2B5EF4-FFF2-40B4-BE49-F238E27FC236}">
                <a16:creationId xmlns:a16="http://schemas.microsoft.com/office/drawing/2014/main" id="{44A51E73-F24F-2AF3-F5E0-EF309087F6CC}"/>
              </a:ext>
            </a:extLst>
          </p:cNvPr>
          <p:cNvSpPr/>
          <p:nvPr/>
        </p:nvSpPr>
        <p:spPr>
          <a:xfrm rot="5400000">
            <a:off x="9674860" y="4366256"/>
            <a:ext cx="1869440" cy="2199643"/>
          </a:xfrm>
          <a:prstGeom prst="can">
            <a:avLst/>
          </a:prstGeom>
          <a:solidFill>
            <a:schemeClr val="accent1">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ilindro 4">
            <a:extLst>
              <a:ext uri="{FF2B5EF4-FFF2-40B4-BE49-F238E27FC236}">
                <a16:creationId xmlns:a16="http://schemas.microsoft.com/office/drawing/2014/main" id="{9C93D81E-CBC1-3AC2-81C5-6ECBC9FF704A}"/>
              </a:ext>
            </a:extLst>
          </p:cNvPr>
          <p:cNvSpPr/>
          <p:nvPr/>
        </p:nvSpPr>
        <p:spPr>
          <a:xfrm rot="5400000">
            <a:off x="9037320" y="5003799"/>
            <a:ext cx="1869440" cy="924561"/>
          </a:xfrm>
          <a:prstGeom prst="can">
            <a:avLst>
              <a:gd name="adj" fmla="val 50000"/>
            </a:avLst>
          </a:prstGeom>
          <a:ln>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p:sp>
        <p:nvSpPr>
          <p:cNvPr id="6" name="Flecha: a la derecha 5">
            <a:extLst>
              <a:ext uri="{FF2B5EF4-FFF2-40B4-BE49-F238E27FC236}">
                <a16:creationId xmlns:a16="http://schemas.microsoft.com/office/drawing/2014/main" id="{A24984E8-BC05-BE09-B103-2B160EF43F54}"/>
              </a:ext>
            </a:extLst>
          </p:cNvPr>
          <p:cNvSpPr/>
          <p:nvPr/>
        </p:nvSpPr>
        <p:spPr>
          <a:xfrm>
            <a:off x="10200640" y="5303520"/>
            <a:ext cx="1788160" cy="23368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0CA74CB-CA21-A906-003A-A285C1089BFF}"/>
                  </a:ext>
                </a:extLst>
              </p:cNvPr>
              <p:cNvSpPr txBox="1"/>
              <p:nvPr/>
            </p:nvSpPr>
            <p:spPr>
              <a:xfrm>
                <a:off x="2956562" y="4491335"/>
                <a:ext cx="5120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𝑑</m:t>
                      </m:r>
                      <m:sSup>
                        <m:sSup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sz="2400" i="1">
                              <a:effectLst/>
                              <a:latin typeface="Cambria Math" panose="02040503050406030204" pitchFamily="18" charset="0"/>
                              <a:ea typeface="Times New Roman" panose="02020603050405020304" pitchFamily="18" charset="0"/>
                              <a:cs typeface="Arial" panose="020B0604020202020204" pitchFamily="34" charset="0"/>
                            </a:rPr>
                            <m:t>𝑄</m:t>
                          </m:r>
                        </m:e>
                        <m:sup>
                          <m:r>
                            <a:rPr lang="es-AR" sz="2400" i="1">
                              <a:effectLst/>
                              <a:latin typeface="Cambria Math" panose="02040503050406030204" pitchFamily="18" charset="0"/>
                              <a:ea typeface="Times New Roman" panose="02020603050405020304" pitchFamily="18" charset="0"/>
                              <a:cs typeface="Arial" panose="020B0604020202020204" pitchFamily="34" charset="0"/>
                            </a:rPr>
                            <m:t>1</m:t>
                          </m:r>
                        </m:sup>
                      </m:sSup>
                      <m:r>
                        <a:rPr lang="es-ES" sz="2400" b="0" i="1" smtClean="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𝑑</m:t>
                          </m:r>
                          <m:r>
                            <a:rPr lang="es-AR" sz="2400" i="1">
                              <a:effectLst/>
                              <a:latin typeface="Cambria Math" panose="02040503050406030204" pitchFamily="18" charset="0"/>
                              <a:ea typeface="Times New Roman" panose="02020603050405020304" pitchFamily="18" charset="0"/>
                              <a:cs typeface="Arial" panose="020B0604020202020204" pitchFamily="34" charset="0"/>
                            </a:rPr>
                            <m:t>𝑄</m:t>
                          </m:r>
                        </m:e>
                        <m:sup>
                          <m:r>
                            <a:rPr lang="es-AR" sz="2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AR" sz="24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sz="2400" i="1">
                              <a:latin typeface="Cambria Math" panose="02040503050406030204" pitchFamily="18" charset="0"/>
                              <a:ea typeface="Times New Roman" panose="02020603050405020304" pitchFamily="18" charset="0"/>
                              <a:cs typeface="Arial" panose="020B0604020202020204" pitchFamily="34" charset="0"/>
                            </a:rPr>
                          </m:ctrlPr>
                        </m:sSubPr>
                        <m:e>
                          <m:r>
                            <a:rPr lang="es-AR" sz="2400" i="1">
                              <a:latin typeface="Cambria Math" panose="02040503050406030204" pitchFamily="18" charset="0"/>
                              <a:ea typeface="Times New Roman" panose="02020603050405020304" pitchFamily="18" charset="0"/>
                              <a:cs typeface="Arial" panose="020B0604020202020204" pitchFamily="34" charset="0"/>
                            </a:rPr>
                            <m:t>𝑇</m:t>
                          </m:r>
                        </m:e>
                        <m:sub>
                          <m:r>
                            <a:rPr lang="es-AR" sz="2400" i="1">
                              <a:latin typeface="Cambria Math" panose="02040503050406030204" pitchFamily="18" charset="0"/>
                              <a:ea typeface="Times New Roman" panose="02020603050405020304" pitchFamily="18" charset="0"/>
                              <a:cs typeface="Arial" panose="020B0604020202020204" pitchFamily="34" charset="0"/>
                            </a:rPr>
                            <m:t>1</m:t>
                          </m:r>
                        </m:sub>
                      </m:sSub>
                      <m:r>
                        <a:rPr lang="es-ES" sz="2400" i="1">
                          <a:latin typeface="Cambria Math" panose="02040503050406030204" pitchFamily="18" charset="0"/>
                          <a:ea typeface="Times New Roman" panose="02020603050405020304" pitchFamily="18" charset="0"/>
                          <a:cs typeface="Arial" panose="020B0604020202020204" pitchFamily="34" charset="0"/>
                        </a:rPr>
                        <m:t>𝑑</m:t>
                      </m:r>
                      <m:sSup>
                        <m:sSupPr>
                          <m:ctrlPr>
                            <a:rPr lang="es-AR" sz="2400" b="0" i="1" smtClean="0">
                              <a:latin typeface="Cambria Math" panose="02040503050406030204" pitchFamily="18" charset="0"/>
                              <a:ea typeface="Times New Roman" panose="02020603050405020304" pitchFamily="18" charset="0"/>
                              <a:cs typeface="Arial" panose="020B0604020202020204" pitchFamily="34" charset="0"/>
                            </a:rPr>
                          </m:ctrlPr>
                        </m:sSupPr>
                        <m:e>
                          <m:r>
                            <a:rPr lang="es-AR" sz="2400" b="0" i="1" smtClean="0">
                              <a:latin typeface="Cambria Math" panose="02040503050406030204" pitchFamily="18" charset="0"/>
                              <a:ea typeface="Times New Roman" panose="02020603050405020304" pitchFamily="18" charset="0"/>
                              <a:cs typeface="Arial" panose="020B0604020202020204" pitchFamily="34" charset="0"/>
                            </a:rPr>
                            <m:t>𝑆</m:t>
                          </m:r>
                        </m:e>
                        <m:sup>
                          <m:r>
                            <a:rPr lang="es-AR" sz="2400" b="0" i="1" smtClean="0">
                              <a:latin typeface="Cambria Math" panose="02040503050406030204" pitchFamily="18" charset="0"/>
                              <a:ea typeface="Times New Roman" panose="02020603050405020304" pitchFamily="18" charset="0"/>
                              <a:cs typeface="Arial" panose="020B0604020202020204" pitchFamily="34" charset="0"/>
                            </a:rPr>
                            <m:t>1</m:t>
                          </m:r>
                        </m:sup>
                      </m:sSup>
                      <m:r>
                        <a:rPr lang="es-ES" sz="2400" i="1">
                          <a:latin typeface="Cambria Math" panose="02040503050406030204" pitchFamily="18" charset="0"/>
                          <a:ea typeface="Times New Roman" panose="02020603050405020304" pitchFamily="18" charset="0"/>
                          <a:cs typeface="Arial" panose="020B0604020202020204" pitchFamily="34" charset="0"/>
                        </a:rPr>
                        <m:t>+</m:t>
                      </m:r>
                      <m:sSub>
                        <m:sSubPr>
                          <m:ctrlPr>
                            <a:rPr lang="es-ES" sz="2400" b="0" i="1" smtClean="0">
                              <a:latin typeface="Cambria Math" panose="02040503050406030204" pitchFamily="18" charset="0"/>
                              <a:ea typeface="Times New Roman" panose="02020603050405020304" pitchFamily="18" charset="0"/>
                              <a:cs typeface="Arial" panose="020B0604020202020204" pitchFamily="34" charset="0"/>
                            </a:rPr>
                          </m:ctrlPr>
                        </m:sSubPr>
                        <m:e>
                          <m:r>
                            <a:rPr lang="es-ES" sz="2400" b="0" i="1" smtClean="0">
                              <a:latin typeface="Cambria Math" panose="02040503050406030204" pitchFamily="18" charset="0"/>
                              <a:ea typeface="Times New Roman" panose="02020603050405020304" pitchFamily="18" charset="0"/>
                              <a:cs typeface="Arial" panose="020B0604020202020204" pitchFamily="34" charset="0"/>
                            </a:rPr>
                            <m:t>𝑇</m:t>
                          </m:r>
                        </m:e>
                        <m:sub>
                          <m:r>
                            <a:rPr lang="es-ES" sz="2400" b="0" i="1" smtClean="0">
                              <a:latin typeface="Cambria Math" panose="02040503050406030204" pitchFamily="18" charset="0"/>
                              <a:ea typeface="Times New Roman" panose="02020603050405020304" pitchFamily="18" charset="0"/>
                              <a:cs typeface="Arial" panose="020B0604020202020204" pitchFamily="34" charset="0"/>
                            </a:rPr>
                            <m:t>2</m:t>
                          </m:r>
                        </m:sub>
                      </m:sSub>
                      <m:r>
                        <a:rPr lang="es-ES" sz="2400" i="1">
                          <a:latin typeface="Cambria Math" panose="02040503050406030204" pitchFamily="18" charset="0"/>
                          <a:ea typeface="Times New Roman" panose="02020603050405020304" pitchFamily="18" charset="0"/>
                          <a:cs typeface="Arial" panose="020B0604020202020204" pitchFamily="34" charset="0"/>
                        </a:rPr>
                        <m:t>𝑑</m:t>
                      </m:r>
                      <m:sSup>
                        <m:sSupPr>
                          <m:ctrlPr>
                            <a:rPr lang="es-AR" sz="2400" b="0" i="1" smtClean="0">
                              <a:latin typeface="Cambria Math" panose="02040503050406030204" pitchFamily="18" charset="0"/>
                              <a:ea typeface="Times New Roman" panose="02020603050405020304" pitchFamily="18" charset="0"/>
                              <a:cs typeface="Arial" panose="020B0604020202020204" pitchFamily="34" charset="0"/>
                            </a:rPr>
                          </m:ctrlPr>
                        </m:sSupPr>
                        <m:e>
                          <m:r>
                            <a:rPr lang="es-AR" sz="2400" i="1" smtClean="0">
                              <a:latin typeface="Cambria Math" panose="02040503050406030204" pitchFamily="18" charset="0"/>
                              <a:ea typeface="Times New Roman" panose="02020603050405020304" pitchFamily="18" charset="0"/>
                              <a:cs typeface="Arial" panose="020B0604020202020204" pitchFamily="34" charset="0"/>
                            </a:rPr>
                            <m:t>𝑆</m:t>
                          </m:r>
                        </m:e>
                        <m:sup>
                          <m:r>
                            <a:rPr lang="es-AR" sz="2400" b="0" i="1" smtClean="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s-AR" sz="2400" dirty="0"/>
              </a:p>
            </p:txBody>
          </p:sp>
        </mc:Choice>
        <mc:Fallback xmlns="">
          <p:sp>
            <p:nvSpPr>
              <p:cNvPr id="8" name="CuadroTexto 7">
                <a:extLst>
                  <a:ext uri="{FF2B5EF4-FFF2-40B4-BE49-F238E27FC236}">
                    <a16:creationId xmlns:a16="http://schemas.microsoft.com/office/drawing/2014/main" id="{80CA74CB-CA21-A906-003A-A285C1089BFF}"/>
                  </a:ext>
                </a:extLst>
              </p:cNvPr>
              <p:cNvSpPr txBox="1">
                <a:spLocks noRot="1" noChangeAspect="1" noMove="1" noResize="1" noEditPoints="1" noAdjustHandles="1" noChangeArrowheads="1" noChangeShapeType="1" noTextEdit="1"/>
              </p:cNvSpPr>
              <p:nvPr/>
            </p:nvSpPr>
            <p:spPr>
              <a:xfrm>
                <a:off x="2956562" y="4491335"/>
                <a:ext cx="5120638" cy="461665"/>
              </a:xfrm>
              <a:prstGeom prst="rect">
                <a:avLst/>
              </a:prstGeom>
              <a:blipFill>
                <a:blip r:embed="rId4"/>
                <a:stretch>
                  <a:fillRect b="-14474"/>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122415E-A348-D283-A29D-638574D599F0}"/>
                  </a:ext>
                </a:extLst>
              </p:cNvPr>
              <p:cNvSpPr txBox="1"/>
              <p:nvPr/>
            </p:nvSpPr>
            <p:spPr>
              <a:xfrm>
                <a:off x="7487920" y="5466077"/>
                <a:ext cx="450088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32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1 </m:t>
                          </m:r>
                        </m:sub>
                      </m:s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es-AR" sz="3200" b="0"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m:oMathPara>
                </a14:m>
                <a:endParaRPr lang="es-AR" sz="3200" dirty="0">
                  <a:solidFill>
                    <a:srgbClr val="FF0000"/>
                  </a:solidFill>
                </a:endParaRPr>
              </a:p>
            </p:txBody>
          </p:sp>
        </mc:Choice>
        <mc:Fallback xmlns="">
          <p:sp>
            <p:nvSpPr>
              <p:cNvPr id="10" name="CuadroTexto 9">
                <a:extLst>
                  <a:ext uri="{FF2B5EF4-FFF2-40B4-BE49-F238E27FC236}">
                    <a16:creationId xmlns:a16="http://schemas.microsoft.com/office/drawing/2014/main" id="{7122415E-A348-D283-A29D-638574D599F0}"/>
                  </a:ext>
                </a:extLst>
              </p:cNvPr>
              <p:cNvSpPr txBox="1">
                <a:spLocks noRot="1" noChangeAspect="1" noMove="1" noResize="1" noEditPoints="1" noAdjustHandles="1" noChangeArrowheads="1" noChangeShapeType="1" noTextEdit="1"/>
              </p:cNvSpPr>
              <p:nvPr/>
            </p:nvSpPr>
            <p:spPr>
              <a:xfrm>
                <a:off x="7487920" y="5466077"/>
                <a:ext cx="4500880" cy="584775"/>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1588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7D495350-6F50-7028-04BD-B2BEC73AFB8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Conector recto 1">
            <a:extLst>
              <a:ext uri="{FF2B5EF4-FFF2-40B4-BE49-F238E27FC236}">
                <a16:creationId xmlns:a16="http://schemas.microsoft.com/office/drawing/2014/main" id="{3FDE735A-8F8C-DE1E-ED06-85F85831774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9B3B50E6-0DFE-0AD2-DA4B-D815F8FC2FFD}"/>
                  </a:ext>
                </a:extLst>
              </p:cNvPr>
              <p:cNvSpPr>
                <a:spLocks noGrp="1"/>
              </p:cNvSpPr>
              <p:nvPr>
                <p:ph type="body" sz="half" idx="2"/>
              </p:nvPr>
            </p:nvSpPr>
            <p:spPr>
              <a:xfrm>
                <a:off x="110066" y="753533"/>
                <a:ext cx="11655213" cy="4417907"/>
              </a:xfrm>
            </p:spPr>
            <p:txBody>
              <a:bodyPr>
                <a:noAutofit/>
              </a:bodyPr>
              <a:lstStyle/>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Si anexamos al sistema compuesto un foco de W reversible </a:t>
                </a:r>
                <a:r>
                  <a:rPr lang="es-AR" sz="2400" i="1" dirty="0">
                    <a:effectLst/>
                    <a:latin typeface="Calibri" panose="020F0502020204030204" pitchFamily="34" charset="0"/>
                    <a:ea typeface="Calibri" panose="020F0502020204030204" pitchFamily="34" charset="0"/>
                    <a:cs typeface="Calibri" panose="020F0502020204030204" pitchFamily="34" charset="0"/>
                  </a:rPr>
                  <a:t>(FWR, sistema confinado por una pared adiabática e impermeable con tiempos de relajación suficientemente cortos para que los procesos de interés se puedan considerar </a:t>
                </a:r>
                <a:r>
                  <a:rPr lang="es-AR" sz="2400" i="1" dirty="0" err="1">
                    <a:effectLst/>
                    <a:latin typeface="Calibri" panose="020F0502020204030204" pitchFamily="34" charset="0"/>
                    <a:ea typeface="Calibri" panose="020F0502020204030204" pitchFamily="34" charset="0"/>
                    <a:cs typeface="Calibri" panose="020F0502020204030204" pitchFamily="34" charset="0"/>
                  </a:rPr>
                  <a:t>cuasiestáticos</a:t>
                </a:r>
                <a:r>
                  <a:rPr lang="es-AR" sz="2400" i="1" dirty="0">
                    <a:effectLst/>
                    <a:latin typeface="Calibri" panose="020F0502020204030204" pitchFamily="34" charset="0"/>
                    <a:ea typeface="Calibri" panose="020F0502020204030204" pitchFamily="34" charset="0"/>
                    <a:cs typeface="Calibri" panose="020F0502020204030204" pitchFamily="34" charset="0"/>
                  </a:rPr>
                  <a:t>)</a:t>
                </a:r>
                <a:r>
                  <a:rPr lang="es-AR" sz="2400" dirty="0">
                    <a:effectLst/>
                    <a:latin typeface="Calibri" panose="020F0502020204030204" pitchFamily="34" charset="0"/>
                    <a:ea typeface="Calibri" panose="020F0502020204030204" pitchFamily="34" charset="0"/>
                    <a:cs typeface="Calibri" panose="020F0502020204030204" pitchFamily="34" charset="0"/>
                  </a:rPr>
                  <a:t> el cambio de energía del sistema compuesto será enteramente aprovechado por dicho foco: </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AR" sz="240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i="1">
                              <a:effectLst/>
                              <a:latin typeface="Cambria Math" panose="02040503050406030204" pitchFamily="18" charset="0"/>
                              <a:ea typeface="Times New Roman" panose="02020603050405020304" pitchFamily="18" charset="0"/>
                              <a:cs typeface="Arial" panose="020B0604020202020204" pitchFamily="34" charset="0"/>
                            </a:rPr>
                            <m:t>𝑈</m:t>
                          </m:r>
                        </m:e>
                        <m:sub>
                          <m:r>
                            <a:rPr lang="es-AR" sz="2400" i="1">
                              <a:effectLst/>
                              <a:latin typeface="Cambria Math" panose="02040503050406030204" pitchFamily="18" charset="0"/>
                              <a:ea typeface="Times New Roman" panose="02020603050405020304" pitchFamily="18" charset="0"/>
                              <a:cs typeface="Arial" panose="020B0604020202020204" pitchFamily="34" charset="0"/>
                            </a:rPr>
                            <m:t>𝐴𝐵</m:t>
                          </m:r>
                        </m:sub>
                      </m:sSub>
                      <m:r>
                        <a:rPr lang="es-AR" sz="24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sz="2400" i="1">
                              <a:effectLst/>
                              <a:latin typeface="Cambria Math" panose="02040503050406030204" pitchFamily="18" charset="0"/>
                              <a:ea typeface="Times New Roman" panose="02020603050405020304" pitchFamily="18" charset="0"/>
                              <a:cs typeface="Arial" panose="020B0604020202020204" pitchFamily="34" charset="0"/>
                            </a:rPr>
                            <m:t>𝑊</m:t>
                          </m:r>
                        </m:e>
                        <m:sup>
                          <m:r>
                            <a:rPr lang="es-AR" sz="2400" i="1">
                              <a:effectLst/>
                              <a:latin typeface="Cambria Math" panose="02040503050406030204" pitchFamily="18" charset="0"/>
                              <a:ea typeface="Times New Roman" panose="02020603050405020304" pitchFamily="18" charset="0"/>
                              <a:cs typeface="Arial" panose="020B0604020202020204" pitchFamily="34" charset="0"/>
                            </a:rPr>
                            <m:t>𝑅</m:t>
                          </m:r>
                        </m:sup>
                      </m:sSup>
                    </m:oMath>
                  </m:oMathPara>
                </a14:m>
                <a:endParaRPr lang="es-AR"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Si en cambio, el proceso es espontaneo, </a:t>
                </a:r>
                <a14:m>
                  <m:oMath xmlns:m="http://schemas.openxmlformats.org/officeDocument/2006/math">
                    <m:r>
                      <m:rPr>
                        <m:sty m:val="p"/>
                      </m:rPr>
                      <a:rPr lang="es-AR" sz="240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sz="2400" i="1">
                            <a:effectLst/>
                            <a:latin typeface="Cambria Math" panose="02040503050406030204" pitchFamily="18" charset="0"/>
                            <a:ea typeface="Times New Roman" panose="02020603050405020304" pitchFamily="18" charset="0"/>
                            <a:cs typeface="Arial" panose="020B0604020202020204" pitchFamily="34" charset="0"/>
                          </a:rPr>
                          <m:t>𝑆</m:t>
                        </m:r>
                      </m:e>
                      <m:sub>
                        <m:r>
                          <a:rPr lang="es-AR" sz="2400" i="1">
                            <a:effectLst/>
                            <a:latin typeface="Cambria Math" panose="02040503050406030204" pitchFamily="18" charset="0"/>
                            <a:ea typeface="Times New Roman" panose="02020603050405020304" pitchFamily="18" charset="0"/>
                            <a:cs typeface="Arial" panose="020B0604020202020204" pitchFamily="34" charset="0"/>
                          </a:rPr>
                          <m:t>𝐴𝐵</m:t>
                        </m:r>
                      </m:sub>
                    </m:sSub>
                    <m:r>
                      <a:rPr lang="es-AR" sz="24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es-AR" sz="2400" dirty="0">
                    <a:effectLst/>
                    <a:latin typeface="Calibri" panose="020F0502020204030204" pitchFamily="34" charset="0"/>
                    <a:ea typeface="Calibri" panose="020F0502020204030204" pitchFamily="34" charset="0"/>
                    <a:cs typeface="Calibri" panose="020F0502020204030204" pitchFamily="34" charset="0"/>
                  </a:rPr>
                  <a:t>, ya que el sistema producirá entropía. </a:t>
                </a:r>
              </a:p>
              <a:p>
                <a:pPr algn="just">
                  <a:lnSpc>
                    <a:spcPct val="107000"/>
                  </a:lnSpc>
                  <a:spcAft>
                    <a:spcPts val="800"/>
                  </a:spcAft>
                </a:pPr>
                <a:r>
                  <a:rPr lang="es-AR" sz="2400" dirty="0">
                    <a:effectLst/>
                    <a:latin typeface="Calibri" panose="020F0502020204030204" pitchFamily="34" charset="0"/>
                    <a:ea typeface="Calibri" panose="020F0502020204030204" pitchFamily="34" charset="0"/>
                    <a:cs typeface="Calibri" panose="020F0502020204030204" pitchFamily="34" charset="0"/>
                  </a:rPr>
                  <a:t>Para mantener la entropía constante debemos enfriar el cilindro retirando calor, el sistema entregará menos trabajo:</a:t>
                </a: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sz="2400" i="1">
                              <a:effectLst/>
                              <a:latin typeface="Cambria Math" panose="02040503050406030204" pitchFamily="18" charset="0"/>
                              <a:ea typeface="Times New Roman" panose="02020603050405020304" pitchFamily="18" charset="0"/>
                              <a:cs typeface="Arial" panose="020B0604020202020204" pitchFamily="34" charset="0"/>
                            </a:rPr>
                            <m:t>𝑊</m:t>
                          </m:r>
                        </m:e>
                        <m:sup>
                          <m:r>
                            <a:rPr lang="es-AR" sz="2400" i="1">
                              <a:effectLst/>
                              <a:latin typeface="Cambria Math" panose="02040503050406030204" pitchFamily="18" charset="0"/>
                              <a:ea typeface="Times New Roman" panose="02020603050405020304" pitchFamily="18" charset="0"/>
                              <a:cs typeface="Arial" panose="020B0604020202020204" pitchFamily="34" charset="0"/>
                            </a:rPr>
                            <m:t>𝑖𝑟</m:t>
                          </m:r>
                        </m:sup>
                      </m:sSup>
                      <m:r>
                        <a:rPr lang="es-AR" sz="2400" i="1">
                          <a:effectLst/>
                          <a:latin typeface="Cambria Math" panose="02040503050406030204" pitchFamily="18" charset="0"/>
                          <a:ea typeface="Times New Roman" panose="02020603050405020304" pitchFamily="18" charset="0"/>
                          <a:cs typeface="Arial" panose="020B0604020202020204" pitchFamily="34" charset="0"/>
                        </a:rPr>
                        <m:t>&gt;</m:t>
                      </m:r>
                      <m:sSup>
                        <m:sSup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sz="2400" i="1">
                              <a:effectLst/>
                              <a:latin typeface="Cambria Math" panose="02040503050406030204" pitchFamily="18" charset="0"/>
                              <a:ea typeface="Times New Roman" panose="02020603050405020304" pitchFamily="18" charset="0"/>
                              <a:cs typeface="Arial" panose="020B0604020202020204" pitchFamily="34" charset="0"/>
                            </a:rPr>
                            <m:t>𝑊</m:t>
                          </m:r>
                        </m:e>
                        <m:sup>
                          <m:r>
                            <a:rPr lang="es-AR" sz="2400" i="1">
                              <a:effectLst/>
                              <a:latin typeface="Cambria Math" panose="02040503050406030204" pitchFamily="18" charset="0"/>
                              <a:ea typeface="Times New Roman" panose="02020603050405020304" pitchFamily="18" charset="0"/>
                              <a:cs typeface="Arial" panose="020B0604020202020204" pitchFamily="34" charset="0"/>
                            </a:rPr>
                            <m:t>𝑅</m:t>
                          </m:r>
                        </m:sup>
                      </m:sSup>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𝑟𝑒𝑐𝑜𝑟𝑑𝑒𝑚𝑜𝑠</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𝑞𝑢𝑒</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𝑒𝑠𝑡𝑒</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𝑡𝑟𝑎𝑏𝑎𝑗𝑜</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𝑒𝑠</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&lt;0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𝑦𝑎</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𝑞𝑢𝑒</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𝑒𝑠</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𝑒𝑙</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𝑒𝑛𝑡𝑟𝑒𝑔𝑎𝑑𝑜</m:t>
                      </m:r>
                      <m:r>
                        <a:rPr lang="es-AR" sz="2400" b="0" i="1"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ES" sz="2400" i="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s-AR" sz="2400">
                          <a:effectLst/>
                          <a:latin typeface="Cambria Math" panose="02040503050406030204" pitchFamily="18" charset="0"/>
                          <a:ea typeface="Times New Roman" panose="02020603050405020304" pitchFamily="18" charset="0"/>
                          <a:cs typeface="Arial" panose="020B0604020202020204" pitchFamily="34" charset="0"/>
                        </a:rPr>
                        <m:t>Δ</m:t>
                      </m:r>
                      <m:sSub>
                        <m:sSubPr>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sSubPr>
                        <m:e>
                          <m:d>
                            <m:dPr>
                              <m:begChr m:val=""/>
                              <m:endChr m:val="|"/>
                              <m:ctrlPr>
                                <a:rPr lang="es-AR" sz="2400" i="1">
                                  <a:effectLst/>
                                  <a:latin typeface="Cambria Math" panose="02040503050406030204" pitchFamily="18" charset="0"/>
                                  <a:ea typeface="Times New Roman" panose="02020603050405020304" pitchFamily="18" charset="0"/>
                                  <a:cs typeface="Arial" panose="020B0604020202020204" pitchFamily="34" charset="0"/>
                                </a:rPr>
                              </m:ctrlPr>
                            </m:dPr>
                            <m:e>
                              <m:r>
                                <m:rPr>
                                  <m:sty m:val="p"/>
                                </m:rPr>
                                <a:rPr lang="es-AR" sz="2400">
                                  <a:effectLst/>
                                  <a:latin typeface="Cambria Math" panose="02040503050406030204" pitchFamily="18" charset="0"/>
                                  <a:ea typeface="Times New Roman" panose="02020603050405020304" pitchFamily="18" charset="0"/>
                                  <a:cs typeface="Arial" panose="020B0604020202020204" pitchFamily="34" charset="0"/>
                                </a:rPr>
                                <m:t>U</m:t>
                              </m:r>
                            </m:e>
                          </m:d>
                        </m:e>
                        <m:sub>
                          <m:r>
                            <a:rPr lang="es-AR" sz="2400" i="1">
                              <a:effectLst/>
                              <a:latin typeface="Cambria Math" panose="02040503050406030204" pitchFamily="18" charset="0"/>
                              <a:ea typeface="Times New Roman" panose="02020603050405020304" pitchFamily="18" charset="0"/>
                              <a:cs typeface="Arial" panose="020B0604020202020204" pitchFamily="34" charset="0"/>
                            </a:rPr>
                            <m:t>𝑆𝑉𝑁</m:t>
                          </m:r>
                        </m:sub>
                      </m:sSub>
                      <m:r>
                        <a:rPr lang="es-AR" sz="2400" i="1">
                          <a:effectLst/>
                          <a:latin typeface="Cambria Math" panose="02040503050406030204" pitchFamily="18" charset="0"/>
                          <a:ea typeface="Times New Roman" panose="02020603050405020304" pitchFamily="18" charset="0"/>
                          <a:cs typeface="Arial" panose="020B0604020202020204" pitchFamily="34" charset="0"/>
                        </a:rPr>
                        <m:t>≤</m:t>
                      </m:r>
                      <m:r>
                        <a:rPr lang="es-AR" sz="2400" i="1">
                          <a:effectLst/>
                          <a:latin typeface="Cambria Math" panose="02040503050406030204" pitchFamily="18" charset="0"/>
                          <a:ea typeface="Times New Roman" panose="02020603050405020304" pitchFamily="18" charset="0"/>
                          <a:cs typeface="Arial" panose="020B0604020202020204" pitchFamily="34" charset="0"/>
                        </a:rPr>
                        <m:t>𝑊</m:t>
                      </m:r>
                    </m:oMath>
                  </m:oMathPara>
                </a14:m>
                <a:endParaRPr lang="es-AR"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s-AR" sz="24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texto 2">
                <a:extLst>
                  <a:ext uri="{FF2B5EF4-FFF2-40B4-BE49-F238E27FC236}">
                    <a16:creationId xmlns:a16="http://schemas.microsoft.com/office/drawing/2014/main" id="{9B3B50E6-0DFE-0AD2-DA4B-D815F8FC2FFD}"/>
                  </a:ext>
                </a:extLst>
              </p:cNvPr>
              <p:cNvSpPr>
                <a:spLocks noGrp="1" noRot="1" noChangeAspect="1" noMove="1" noResize="1" noEditPoints="1" noAdjustHandles="1" noChangeArrowheads="1" noChangeShapeType="1" noTextEdit="1"/>
              </p:cNvSpPr>
              <p:nvPr>
                <p:ph type="body" sz="half" idx="2"/>
              </p:nvPr>
            </p:nvSpPr>
            <p:spPr>
              <a:xfrm>
                <a:off x="110066" y="753533"/>
                <a:ext cx="11655213" cy="4417907"/>
              </a:xfrm>
              <a:blipFill>
                <a:blip r:embed="rId3"/>
                <a:stretch>
                  <a:fillRect l="-785" t="-14779" r="-837"/>
                </a:stretch>
              </a:blipFill>
            </p:spPr>
            <p:txBody>
              <a:bodyPr/>
              <a:lstStyle/>
              <a:p>
                <a:r>
                  <a:rPr lang="es-AR">
                    <a:noFill/>
                  </a:rPr>
                  <a:t> </a:t>
                </a:r>
              </a:p>
            </p:txBody>
          </p:sp>
        </mc:Fallback>
      </mc:AlternateContent>
      <p:sp>
        <p:nvSpPr>
          <p:cNvPr id="4" name="CuadroTexto 3">
            <a:extLst>
              <a:ext uri="{FF2B5EF4-FFF2-40B4-BE49-F238E27FC236}">
                <a16:creationId xmlns:a16="http://schemas.microsoft.com/office/drawing/2014/main" id="{92C61A19-C326-ED0E-CA24-A40B0371AE6B}"/>
              </a:ext>
            </a:extLst>
          </p:cNvPr>
          <p:cNvSpPr txBox="1"/>
          <p:nvPr/>
        </p:nvSpPr>
        <p:spPr>
          <a:xfrm>
            <a:off x="121920" y="5409476"/>
            <a:ext cx="1199896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AR" sz="2000" b="1" dirty="0">
                <a:effectLst/>
                <a:latin typeface="Arial" panose="020B0604020202020204" pitchFamily="34" charset="0"/>
                <a:ea typeface="Times New Roman" panose="02020603050405020304" pitchFamily="18" charset="0"/>
                <a:cs typeface="Times New Roman" panose="02020603050405020304" pitchFamily="18" charset="0"/>
              </a:rPr>
              <a:t>La energía interna juega el rol de potencial de trabajo para procesos a S, V y N constantes, determinando el máximo trabajo entregado por el sistema o el mínimo necesario que debe realizarse sobre el sistema para lograr </a:t>
            </a:r>
            <a:r>
              <a:rPr lang="es-AR" sz="2000" b="1" dirty="0">
                <a:latin typeface="Arial" panose="020B0604020202020204" pitchFamily="34" charset="0"/>
                <a:ea typeface="Times New Roman" panose="02020603050405020304" pitchFamily="18" charset="0"/>
                <a:cs typeface="Times New Roman" panose="02020603050405020304" pitchFamily="18" charset="0"/>
              </a:rPr>
              <a:t>el proce</a:t>
            </a:r>
            <a:r>
              <a:rPr lang="es-AR" sz="2000" b="1" dirty="0">
                <a:effectLst/>
                <a:latin typeface="Arial" panose="020B0604020202020204" pitchFamily="34" charset="0"/>
                <a:ea typeface="Times New Roman" panose="02020603050405020304" pitchFamily="18" charset="0"/>
                <a:cs typeface="Times New Roman" panose="02020603050405020304" pitchFamily="18" charset="0"/>
              </a:rPr>
              <a:t>so inverso.</a:t>
            </a:r>
            <a:endParaRPr lang="es-AR" sz="2000" dirty="0"/>
          </a:p>
        </p:txBody>
      </p:sp>
    </p:spTree>
    <p:extLst>
      <p:ext uri="{BB962C8B-B14F-4D97-AF65-F5344CB8AC3E}">
        <p14:creationId xmlns:p14="http://schemas.microsoft.com/office/powerpoint/2010/main" val="41722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37625D19-F932-D057-4034-C83672ABC51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D0929642-C34C-5C32-C6C9-00DDA2FEDBF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 name="Rectangle 9">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02966455-7171-214E-2476-8293BB1B6646}"/>
              </a:ext>
            </a:extLst>
          </p:cNvPr>
          <p:cNvSpPr>
            <a:spLocks noGrp="1"/>
          </p:cNvSpPr>
          <p:nvPr>
            <p:ph type="title"/>
          </p:nvPr>
        </p:nvSpPr>
        <p:spPr>
          <a:xfrm>
            <a:off x="683609" y="764372"/>
            <a:ext cx="3173688" cy="5216013"/>
          </a:xfrm>
        </p:spPr>
        <p:txBody>
          <a:bodyPr vert="horz" lIns="91440" tIns="45720" rIns="91440" bIns="45720" rtlCol="0" anchor="ctr">
            <a:normAutofit/>
          </a:bodyPr>
          <a:lstStyle/>
          <a:p>
            <a:pPr algn="r"/>
            <a:r>
              <a:rPr lang="en-US" sz="3100" dirty="0"/>
              <a:t>Lo </a:t>
            </a:r>
            <a:r>
              <a:rPr lang="en-US" sz="3100" dirty="0" err="1"/>
              <a:t>obtenido</a:t>
            </a:r>
            <a:r>
              <a:rPr lang="en-US" sz="3100" dirty="0"/>
              <a:t> </a:t>
            </a:r>
            <a:r>
              <a:rPr lang="en-US" sz="3100" dirty="0" err="1"/>
              <a:t>recupera</a:t>
            </a:r>
            <a:r>
              <a:rPr lang="en-US" sz="3100" dirty="0"/>
              <a:t> </a:t>
            </a:r>
            <a:r>
              <a:rPr lang="en-US" sz="3100" dirty="0" err="1"/>
              <a:t>el</a:t>
            </a:r>
            <a:r>
              <a:rPr lang="en-US" sz="3100" dirty="0"/>
              <a:t> </a:t>
            </a:r>
            <a:r>
              <a:rPr lang="en-US" sz="3100" dirty="0" err="1"/>
              <a:t>teorema</a:t>
            </a:r>
            <a:r>
              <a:rPr lang="en-US" sz="3100" dirty="0"/>
              <a:t> de Carnot</a:t>
            </a:r>
          </a:p>
        </p:txBody>
      </p:sp>
      <p:cxnSp>
        <p:nvCxnSpPr>
          <p:cNvPr id="12" name="Straight Connector 11">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A47A6328-70DE-8C3B-112D-1DEA69389CFE}"/>
                  </a:ext>
                </a:extLst>
              </p:cNvPr>
              <p:cNvSpPr>
                <a:spLocks noGrp="1"/>
              </p:cNvSpPr>
              <p:nvPr>
                <p:ph type="body" sz="half" idx="2"/>
              </p:nvPr>
            </p:nvSpPr>
            <p:spPr>
              <a:xfrm>
                <a:off x="4370138" y="764372"/>
                <a:ext cx="7086600" cy="5216013"/>
              </a:xfrm>
            </p:spPr>
            <p:txBody>
              <a:bodyPr vert="horz" lIns="91440" tIns="45720" rIns="91440" bIns="45720" rtlCol="0" anchor="ctr">
                <a:normAutofit/>
              </a:bodyPr>
              <a:lstStyle/>
              <a:p>
                <a:pPr indent="-2286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a:p>
                <a:r>
                  <a:rPr lang="en-US" sz="2600" dirty="0">
                    <a:latin typeface="Calibri" panose="020F0502020204030204" pitchFamily="34" charset="0"/>
                    <a:ea typeface="Calibri" panose="020F0502020204030204" pitchFamily="34" charset="0"/>
                    <a:cs typeface="Calibri" panose="020F0502020204030204" pitchFamily="34" charset="0"/>
                  </a:rPr>
                  <a:t>U</a:t>
                </a:r>
                <a:r>
                  <a:rPr lang="en-US" sz="2600" dirty="0">
                    <a:effectLst/>
                    <a:latin typeface="Calibri" panose="020F0502020204030204" pitchFamily="34" charset="0"/>
                    <a:ea typeface="Calibri" panose="020F0502020204030204" pitchFamily="34" charset="0"/>
                    <a:cs typeface="Calibri" panose="020F0502020204030204" pitchFamily="34" charset="0"/>
                  </a:rPr>
                  <a:t>na </a:t>
                </a:r>
                <a:r>
                  <a:rPr lang="en-US" sz="2600" dirty="0" err="1">
                    <a:effectLst/>
                    <a:latin typeface="Calibri" panose="020F0502020204030204" pitchFamily="34" charset="0"/>
                    <a:ea typeface="Calibri" panose="020F0502020204030204" pitchFamily="34" charset="0"/>
                    <a:cs typeface="Calibri" panose="020F0502020204030204" pitchFamily="34" charset="0"/>
                  </a:rPr>
                  <a:t>maquina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térmica</a:t>
                </a:r>
                <a:r>
                  <a:rPr lang="en-US" sz="2600" dirty="0">
                    <a:effectLst/>
                    <a:latin typeface="Calibri" panose="020F0502020204030204" pitchFamily="34" charset="0"/>
                    <a:ea typeface="Calibri" panose="020F0502020204030204" pitchFamily="34" charset="0"/>
                    <a:cs typeface="Calibri" panose="020F0502020204030204" pitchFamily="34" charset="0"/>
                  </a:rPr>
                  <a:t> operando entre dos </a:t>
                </a:r>
                <a:r>
                  <a:rPr lang="en-US" sz="2600" dirty="0" err="1">
                    <a:effectLst/>
                    <a:latin typeface="Calibri" panose="020F0502020204030204" pitchFamily="34" charset="0"/>
                    <a:ea typeface="Calibri" panose="020F0502020204030204" pitchFamily="34" charset="0"/>
                    <a:cs typeface="Calibri" panose="020F0502020204030204" pitchFamily="34" charset="0"/>
                  </a:rPr>
                  <a:t>reservorios</a:t>
                </a:r>
                <a:r>
                  <a:rPr lang="en-US" sz="2600" dirty="0">
                    <a:effectLst/>
                    <a:latin typeface="Calibri" panose="020F0502020204030204" pitchFamily="34" charset="0"/>
                    <a:ea typeface="Calibri" panose="020F0502020204030204" pitchFamily="34" charset="0"/>
                    <a:cs typeface="Calibri" panose="020F0502020204030204" pitchFamily="34" charset="0"/>
                  </a:rPr>
                  <a:t> a </a:t>
                </a:r>
                <a:r>
                  <a:rPr lang="en-US" sz="2600" dirty="0" err="1">
                    <a:effectLst/>
                    <a:latin typeface="Calibri" panose="020F0502020204030204" pitchFamily="34" charset="0"/>
                    <a:ea typeface="Calibri" panose="020F0502020204030204" pitchFamily="34" charset="0"/>
                    <a:cs typeface="Calibri" panose="020F0502020204030204" pitchFamily="34" charset="0"/>
                  </a:rPr>
                  <a:t>distintas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temperaturas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el</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máximo</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trabajo</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producido</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cuando</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el</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proceso</a:t>
                </a:r>
                <a:r>
                  <a:rPr lang="en-US" sz="2600" dirty="0">
                    <a:effectLst/>
                    <a:latin typeface="Calibri" panose="020F0502020204030204" pitchFamily="34" charset="0"/>
                    <a:ea typeface="Calibri" panose="020F0502020204030204" pitchFamily="34" charset="0"/>
                    <a:cs typeface="Calibri" panose="020F0502020204030204" pitchFamily="34" charset="0"/>
                  </a:rPr>
                  <a:t> es </a:t>
                </a:r>
                <a:r>
                  <a:rPr lang="en-US" sz="2600" dirty="0" err="1">
                    <a:effectLst/>
                    <a:latin typeface="Calibri" panose="020F0502020204030204" pitchFamily="34" charset="0"/>
                    <a:ea typeface="Calibri" panose="020F0502020204030204" pitchFamily="34" charset="0"/>
                    <a:cs typeface="Calibri" panose="020F0502020204030204" pitchFamily="34" charset="0"/>
                  </a:rPr>
                  <a:t>cuasiestático</a:t>
                </a:r>
                <a:r>
                  <a:rPr lang="en-US" sz="2600" dirty="0">
                    <a:effectLst/>
                    <a:latin typeface="Calibri" panose="020F0502020204030204" pitchFamily="34" charset="0"/>
                    <a:ea typeface="Calibri" panose="020F0502020204030204" pitchFamily="34" charset="0"/>
                    <a:cs typeface="Calibri" panose="020F0502020204030204" pitchFamily="34" charset="0"/>
                  </a:rPr>
                  <a:t> y la </a:t>
                </a:r>
                <a:r>
                  <a:rPr lang="en-US" sz="2600" dirty="0" err="1">
                    <a:effectLst/>
                    <a:latin typeface="Calibri" panose="020F0502020204030204" pitchFamily="34" charset="0"/>
                    <a:ea typeface="Calibri" panose="020F0502020204030204" pitchFamily="34" charset="0"/>
                    <a:cs typeface="Calibri" panose="020F0502020204030204" pitchFamily="34" charset="0"/>
                  </a:rPr>
                  <a:t>maquina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térmica</a:t>
                </a:r>
                <a:r>
                  <a:rPr lang="en-US" sz="2600" dirty="0">
                    <a:effectLst/>
                    <a:latin typeface="Calibri" panose="020F0502020204030204" pitchFamily="34" charset="0"/>
                    <a:ea typeface="Calibri" panose="020F0502020204030204" pitchFamily="34" charset="0"/>
                    <a:cs typeface="Calibri" panose="020F0502020204030204" pitchFamily="34" charset="0"/>
                  </a:rPr>
                  <a:t> reversible. </a:t>
                </a:r>
              </a:p>
              <a:p>
                <a:endParaRPr lang="en-US" sz="2600" dirty="0">
                  <a:latin typeface="Calibri" panose="020F0502020204030204" pitchFamily="34" charset="0"/>
                  <a:ea typeface="Calibri" panose="020F0502020204030204" pitchFamily="34" charset="0"/>
                  <a:cs typeface="Calibri" panose="020F0502020204030204" pitchFamily="34" charset="0"/>
                </a:endParaRPr>
              </a:p>
              <a:p>
                <a:r>
                  <a:rPr lang="en-US" sz="2600" dirty="0" err="1">
                    <a:effectLst/>
                    <a:latin typeface="Calibri" panose="020F0502020204030204" pitchFamily="34" charset="0"/>
                    <a:ea typeface="Calibri" panose="020F0502020204030204" pitchFamily="34" charset="0"/>
                    <a:cs typeface="Calibri" panose="020F0502020204030204" pitchFamily="34" charset="0"/>
                  </a:rPr>
                  <a:t>Todas</a:t>
                </a:r>
                <a:r>
                  <a:rPr lang="en-US" sz="2600" dirty="0">
                    <a:effectLst/>
                    <a:latin typeface="Calibri" panose="020F0502020204030204" pitchFamily="34" charset="0"/>
                    <a:ea typeface="Calibri" panose="020F0502020204030204" pitchFamily="34" charset="0"/>
                    <a:cs typeface="Calibri" panose="020F0502020204030204" pitchFamily="34" charset="0"/>
                  </a:rPr>
                  <a:t> las </a:t>
                </a:r>
                <a:r>
                  <a:rPr lang="en-US" sz="2600" dirty="0" err="1">
                    <a:effectLst/>
                    <a:latin typeface="Calibri" panose="020F0502020204030204" pitchFamily="34" charset="0"/>
                    <a:ea typeface="Calibri" panose="020F0502020204030204" pitchFamily="34" charset="0"/>
                    <a:cs typeface="Calibri" panose="020F0502020204030204" pitchFamily="34" charset="0"/>
                  </a:rPr>
                  <a:t>maquinas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térmicas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reversibles</a:t>
                </a:r>
                <a:r>
                  <a:rPr lang="en-US" sz="2600" dirty="0">
                    <a:effectLst/>
                    <a:latin typeface="Calibri" panose="020F0502020204030204" pitchFamily="34" charset="0"/>
                    <a:ea typeface="Calibri" panose="020F0502020204030204" pitchFamily="34" charset="0"/>
                    <a:cs typeface="Calibri" panose="020F0502020204030204" pitchFamily="34" charset="0"/>
                  </a:rPr>
                  <a:t> que </a:t>
                </a:r>
                <a:r>
                  <a:rPr lang="en-US" sz="2600" dirty="0" err="1">
                    <a:effectLst/>
                    <a:latin typeface="Calibri" panose="020F0502020204030204" pitchFamily="34" charset="0"/>
                    <a:ea typeface="Calibri" panose="020F0502020204030204" pitchFamily="34" charset="0"/>
                    <a:cs typeface="Calibri" panose="020F0502020204030204" pitchFamily="34" charset="0"/>
                  </a:rPr>
                  <a:t>operan</a:t>
                </a:r>
                <a:r>
                  <a:rPr lang="en-US" sz="2600" dirty="0">
                    <a:effectLst/>
                    <a:latin typeface="Calibri" panose="020F0502020204030204" pitchFamily="34" charset="0"/>
                    <a:ea typeface="Calibri" panose="020F0502020204030204" pitchFamily="34" charset="0"/>
                    <a:cs typeface="Calibri" panose="020F0502020204030204" pitchFamily="34" charset="0"/>
                  </a:rPr>
                  <a:t> entre </a:t>
                </a:r>
                <a:r>
                  <a:rPr lang="en-US" sz="2600" dirty="0" err="1">
                    <a:effectLst/>
                    <a:latin typeface="Calibri" panose="020F0502020204030204" pitchFamily="34" charset="0"/>
                    <a:ea typeface="Calibri" panose="020F0502020204030204" pitchFamily="34" charset="0"/>
                    <a:cs typeface="Calibri" panose="020F0502020204030204" pitchFamily="34" charset="0"/>
                  </a:rPr>
                  <a:t>reservorios</a:t>
                </a:r>
                <a:r>
                  <a:rPr lang="en-US" sz="2600" dirty="0">
                    <a:effectLst/>
                    <a:latin typeface="Calibri" panose="020F0502020204030204" pitchFamily="34" charset="0"/>
                    <a:ea typeface="Calibri" panose="020F0502020204030204" pitchFamily="34" charset="0"/>
                    <a:cs typeface="Calibri" panose="020F0502020204030204" pitchFamily="34" charset="0"/>
                  </a:rPr>
                  <a:t> con las </a:t>
                </a:r>
                <a:r>
                  <a:rPr lang="en-US" sz="2600" dirty="0" err="1">
                    <a:effectLst/>
                    <a:latin typeface="Calibri" panose="020F0502020204030204" pitchFamily="34" charset="0"/>
                    <a:ea typeface="Calibri" panose="020F0502020204030204" pitchFamily="34" charset="0"/>
                    <a:cs typeface="Calibri" panose="020F0502020204030204" pitchFamily="34" charset="0"/>
                  </a:rPr>
                  <a:t>mismas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temperaturas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producen</a:t>
                </a:r>
                <a:r>
                  <a:rPr lang="en-US" sz="2600" dirty="0">
                    <a:effectLst/>
                    <a:latin typeface="Calibri" panose="020F0502020204030204" pitchFamily="34" charset="0"/>
                    <a:ea typeface="Calibri" panose="020F0502020204030204" pitchFamily="34" charset="0"/>
                    <a:cs typeface="Calibri" panose="020F0502020204030204" pitchFamily="34" charset="0"/>
                  </a:rPr>
                  <a:t> la </a:t>
                </a:r>
                <a:r>
                  <a:rPr lang="en-US" sz="2600" dirty="0" err="1">
                    <a:effectLst/>
                    <a:latin typeface="Calibri" panose="020F0502020204030204" pitchFamily="34" charset="0"/>
                    <a:ea typeface="Calibri" panose="020F0502020204030204" pitchFamily="34" charset="0"/>
                    <a:cs typeface="Calibri" panose="020F0502020204030204" pitchFamily="34" charset="0"/>
                  </a:rPr>
                  <a:t>misma</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cantidad</a:t>
                </a:r>
                <a:r>
                  <a:rPr lang="en-US" sz="2600" dirty="0">
                    <a:effectLst/>
                    <a:latin typeface="Calibri" panose="020F0502020204030204" pitchFamily="34" charset="0"/>
                    <a:ea typeface="Calibri" panose="020F0502020204030204" pitchFamily="34" charset="0"/>
                    <a:cs typeface="Calibri" panose="020F0502020204030204" pitchFamily="34" charset="0"/>
                  </a:rPr>
                  <a:t> de </a:t>
                </a:r>
                <a:r>
                  <a:rPr lang="en-US" sz="2600" dirty="0" err="1">
                    <a:effectLst/>
                    <a:latin typeface="Calibri" panose="020F0502020204030204" pitchFamily="34" charset="0"/>
                    <a:ea typeface="Calibri" panose="020F0502020204030204" pitchFamily="34" charset="0"/>
                    <a:cs typeface="Calibri" panose="020F0502020204030204" pitchFamily="34" charset="0"/>
                  </a:rPr>
                  <a:t>trabajo</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independientemente</a:t>
                </a:r>
                <a:r>
                  <a:rPr lang="en-US" sz="2600" dirty="0">
                    <a:effectLst/>
                    <a:latin typeface="Calibri" panose="020F0502020204030204" pitchFamily="34" charset="0"/>
                    <a:ea typeface="Calibri" panose="020F0502020204030204" pitchFamily="34" charset="0"/>
                    <a:cs typeface="Calibri" panose="020F0502020204030204" pitchFamily="34" charset="0"/>
                  </a:rPr>
                  <a:t> de </a:t>
                </a:r>
                <a:r>
                  <a:rPr lang="en-US" sz="2600" dirty="0" err="1">
                    <a:effectLst/>
                    <a:latin typeface="Calibri" panose="020F0502020204030204" pitchFamily="34" charset="0"/>
                    <a:ea typeface="Calibri" panose="020F0502020204030204" pitchFamily="34" charset="0"/>
                    <a:cs typeface="Calibri" panose="020F0502020204030204" pitchFamily="34" charset="0"/>
                  </a:rPr>
                  <a:t>su</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dirty="0" err="1">
                    <a:effectLst/>
                    <a:latin typeface="Calibri" panose="020F0502020204030204" pitchFamily="34" charset="0"/>
                    <a:ea typeface="Calibri" panose="020F0502020204030204" pitchFamily="34" charset="0"/>
                    <a:cs typeface="Calibri" panose="020F0502020204030204" pitchFamily="34" charset="0"/>
                  </a:rPr>
                  <a:t>construcción</a:t>
                </a:r>
                <a:r>
                  <a:rPr lang="en-US" sz="26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600" i="1">
                        <a:effectLst/>
                        <a:latin typeface="Cambria Math" panose="02040503050406030204" pitchFamily="18" charset="0"/>
                      </a:rPr>
                      <m:t>𝜂</m:t>
                    </m:r>
                    <m:r>
                      <a:rPr lang="en-US" sz="2600" i="1">
                        <a:effectLst/>
                        <a:latin typeface="Cambria Math" panose="02040503050406030204" pitchFamily="18" charset="0"/>
                      </a:rPr>
                      <m:t>=</m:t>
                    </m:r>
                    <m:r>
                      <a:rPr lang="en-US" sz="2600" i="1">
                        <a:effectLst/>
                        <a:latin typeface="Cambria Math" panose="02040503050406030204" pitchFamily="18" charset="0"/>
                      </a:rPr>
                      <m:t>𝑓</m:t>
                    </m:r>
                    <m:r>
                      <a:rPr lang="en-US" sz="2600" i="1">
                        <a:effectLst/>
                        <a:latin typeface="Cambria Math" panose="02040503050406030204" pitchFamily="18" charset="0"/>
                      </a:rPr>
                      <m:t>(</m:t>
                    </m:r>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𝑇</m:t>
                        </m:r>
                      </m:e>
                      <m:sub>
                        <m:r>
                          <a:rPr lang="en-US" sz="2600" i="1">
                            <a:effectLst/>
                            <a:latin typeface="Cambria Math" panose="02040503050406030204" pitchFamily="18" charset="0"/>
                          </a:rPr>
                          <m:t>h</m:t>
                        </m:r>
                      </m:sub>
                    </m:sSub>
                    <m:r>
                      <a:rPr lang="en-US" sz="2600" i="1">
                        <a:effectLst/>
                        <a:latin typeface="Cambria Math" panose="02040503050406030204" pitchFamily="18" charset="0"/>
                      </a:rPr>
                      <m:t>,</m:t>
                    </m:r>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𝑇</m:t>
                        </m:r>
                      </m:e>
                      <m:sub>
                        <m:r>
                          <a:rPr lang="en-US" sz="2600" i="1">
                            <a:effectLst/>
                            <a:latin typeface="Cambria Math" panose="02040503050406030204" pitchFamily="18" charset="0"/>
                          </a:rPr>
                          <m:t>𝑐</m:t>
                        </m:r>
                      </m:sub>
                    </m:sSub>
                    <m:r>
                      <a:rPr lang="en-US" sz="2600" i="1">
                        <a:effectLst/>
                        <a:latin typeface="Cambria Math" panose="02040503050406030204" pitchFamily="18" charset="0"/>
                      </a:rPr>
                      <m:t>)</m:t>
                    </m:r>
                  </m:oMath>
                </a14:m>
                <a:r>
                  <a:rPr lang="en-US" sz="2600" dirty="0">
                    <a:effectLst/>
                    <a:latin typeface="Calibri" panose="020F0502020204030204" pitchFamily="34" charset="0"/>
                    <a:ea typeface="Calibri" panose="020F0502020204030204" pitchFamily="34" charset="0"/>
                    <a:cs typeface="Calibri" panose="020F0502020204030204" pitchFamily="34" charset="0"/>
                  </a:rPr>
                  <a:t>.</a:t>
                </a:r>
              </a:p>
              <a:p>
                <a:pPr indent="-2286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texto 2">
                <a:extLst>
                  <a:ext uri="{FF2B5EF4-FFF2-40B4-BE49-F238E27FC236}">
                    <a16:creationId xmlns:a16="http://schemas.microsoft.com/office/drawing/2014/main" id="{A47A6328-70DE-8C3B-112D-1DEA69389CFE}"/>
                  </a:ext>
                </a:extLst>
              </p:cNvPr>
              <p:cNvSpPr>
                <a:spLocks noGrp="1" noRot="1" noChangeAspect="1" noMove="1" noResize="1" noEditPoints="1" noAdjustHandles="1" noChangeArrowheads="1" noChangeShapeType="1" noTextEdit="1"/>
              </p:cNvSpPr>
              <p:nvPr>
                <p:ph type="body" sz="half" idx="2"/>
              </p:nvPr>
            </p:nvSpPr>
            <p:spPr>
              <a:xfrm>
                <a:off x="4370138" y="764372"/>
                <a:ext cx="7086600" cy="5216013"/>
              </a:xfrm>
              <a:blipFill>
                <a:blip r:embed="rId4"/>
                <a:stretch>
                  <a:fillRect l="-1549"/>
                </a:stretch>
              </a:blipFill>
            </p:spPr>
            <p:txBody>
              <a:bodyPr/>
              <a:lstStyle/>
              <a:p>
                <a:r>
                  <a:rPr lang="es-AR">
                    <a:noFill/>
                  </a:rPr>
                  <a:t> </a:t>
                </a:r>
              </a:p>
            </p:txBody>
          </p:sp>
        </mc:Fallback>
      </mc:AlternateContent>
    </p:spTree>
    <p:extLst>
      <p:ext uri="{BB962C8B-B14F-4D97-AF65-F5344CB8AC3E}">
        <p14:creationId xmlns:p14="http://schemas.microsoft.com/office/powerpoint/2010/main" val="39632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4BE6E75A-FBC5-8557-1091-0B1D3BF6A4F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D432DEF1-911E-BEB8-C332-3D3EBA82B94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AAD04A27-5B20-CF0F-E4BE-5046AF6CDC32}"/>
              </a:ext>
            </a:extLst>
          </p:cNvPr>
          <p:cNvSpPr>
            <a:spLocks noGrp="1"/>
          </p:cNvSpPr>
          <p:nvPr>
            <p:ph type="title"/>
          </p:nvPr>
        </p:nvSpPr>
        <p:spPr>
          <a:xfrm>
            <a:off x="3457579" y="290354"/>
            <a:ext cx="8610600" cy="1295400"/>
          </a:xfrm>
        </p:spPr>
        <p:txBody>
          <a:bodyPr>
            <a:normAutofit/>
          </a:bodyPr>
          <a:lstStyle/>
          <a:p>
            <a:r>
              <a:rPr lang="es-AR" sz="3200" dirty="0"/>
              <a:t>Intercambio de calor entre dos cuerpos en contacto a Distinta T</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F325BCEE-E7C3-9452-A7DF-043783BBC076}"/>
                  </a:ext>
                </a:extLst>
              </p:cNvPr>
              <p:cNvSpPr>
                <a:spLocks noGrp="1"/>
              </p:cNvSpPr>
              <p:nvPr>
                <p:ph sz="half" idx="2"/>
              </p:nvPr>
            </p:nvSpPr>
            <p:spPr>
              <a:xfrm>
                <a:off x="239713" y="1788161"/>
                <a:ext cx="11474767" cy="4749614"/>
              </a:xfrm>
              <a:noFill/>
            </p:spPr>
            <p:style>
              <a:lnRef idx="2">
                <a:schemeClr val="accent2"/>
              </a:lnRef>
              <a:fillRef idx="1">
                <a:schemeClr val="lt1"/>
              </a:fillRef>
              <a:effectRef idx="0">
                <a:schemeClr val="accent2"/>
              </a:effectRef>
              <a:fontRef idx="minor">
                <a:schemeClr val="dk1"/>
              </a:fontRef>
            </p:style>
            <p:txBody>
              <a:bodyPr>
                <a:noAutofit/>
              </a:bodyPr>
              <a:lstStyle/>
              <a:p>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El proceso es irreversible, tenemos un gradiente de temperatura.</a:t>
                </a:r>
              </a:p>
              <a:p>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Se produce entropía</a:t>
                </a:r>
              </a:p>
              <a:p>
                <a:pPr marL="0" indent="0">
                  <a:buNone/>
                </a:pPr>
                <a14:m>
                  <m:oMathPara xmlns:m="http://schemas.openxmlformats.org/officeDocument/2006/math">
                    <m:oMathParaPr>
                      <m:jc m:val="centerGroup"/>
                    </m:oMathParaPr>
                    <m:oMath xmlns:m="http://schemas.openxmlformats.org/officeDocument/2006/math">
                      <m:r>
                        <a:rPr lang="es-AR" sz="2400" b="0" i="1" smtClean="0">
                          <a:solidFill>
                            <a:schemeClr val="tx1"/>
                          </a:solidFill>
                          <a:latin typeface="Cambria Math" panose="02040503050406030204" pitchFamily="18" charset="0"/>
                        </a:rPr>
                        <m:t>𝑑𝑆</m:t>
                      </m:r>
                      <m:r>
                        <a:rPr lang="es-AR" sz="2400" b="0" i="1" smtClean="0">
                          <a:solidFill>
                            <a:schemeClr val="tx1"/>
                          </a:solidFill>
                          <a:latin typeface="Cambria Math" panose="02040503050406030204" pitchFamily="18" charset="0"/>
                        </a:rPr>
                        <m:t>=</m:t>
                      </m:r>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𝑆</m:t>
                          </m:r>
                        </m:e>
                        <m:sub>
                          <m:r>
                            <a:rPr lang="es-AR" sz="2400" b="0" i="1" smtClean="0">
                              <a:solidFill>
                                <a:schemeClr val="tx1"/>
                              </a:solidFill>
                              <a:latin typeface="Cambria Math" panose="02040503050406030204" pitchFamily="18" charset="0"/>
                            </a:rPr>
                            <m:t>1</m:t>
                          </m:r>
                        </m:sub>
                      </m:sSub>
                      <m:r>
                        <a:rPr lang="es-AR" sz="2400" b="0" i="1" smtClean="0">
                          <a:solidFill>
                            <a:schemeClr val="tx1"/>
                          </a:solidFill>
                          <a:latin typeface="Cambria Math" panose="02040503050406030204" pitchFamily="18" charset="0"/>
                        </a:rPr>
                        <m:t>+</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𝑑𝑆</m:t>
                          </m:r>
                        </m:e>
                        <m:sub>
                          <m:r>
                            <a:rPr lang="es-AR" sz="2400" b="0" i="1" smtClean="0">
                              <a:solidFill>
                                <a:schemeClr val="tx1"/>
                              </a:solidFill>
                              <a:latin typeface="Cambria Math" panose="02040503050406030204" pitchFamily="18" charset="0"/>
                            </a:rPr>
                            <m:t>2</m:t>
                          </m:r>
                        </m:sub>
                      </m:sSub>
                      <m:r>
                        <a:rPr lang="es-AR" sz="2400" b="0" i="1" smtClean="0">
                          <a:solidFill>
                            <a:schemeClr val="tx1"/>
                          </a:solidFill>
                          <a:latin typeface="Cambria Math" panose="02040503050406030204" pitchFamily="18" charset="0"/>
                        </a:rPr>
                        <m:t>&gt;0</m:t>
                      </m:r>
                    </m:oMath>
                  </m:oMathPara>
                </a14:m>
                <a:endPar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Si están aislados es a U, V y N constantes.</a:t>
                </a:r>
              </a:p>
              <a:p>
                <a:pPr marL="0" indent="0">
                  <a:buNone/>
                </a:pPr>
                <a14:m>
                  <m:oMathPara xmlns:m="http://schemas.openxmlformats.org/officeDocument/2006/math">
                    <m:oMathParaPr>
                      <m:jc m:val="centerGroup"/>
                    </m:oMathParaPr>
                    <m:oMath xmlns:m="http://schemas.openxmlformats.org/officeDocument/2006/math">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𝑄</m:t>
                          </m:r>
                        </m:e>
                        <m:sub>
                          <m:r>
                            <a:rPr lang="es-AR" sz="2400" b="0" i="1" smtClean="0">
                              <a:solidFill>
                                <a:schemeClr val="tx1"/>
                              </a:solidFill>
                              <a:latin typeface="Cambria Math" panose="02040503050406030204" pitchFamily="18" charset="0"/>
                            </a:rPr>
                            <m:t>1</m:t>
                          </m:r>
                        </m:sub>
                      </m:sSub>
                      <m:r>
                        <a:rPr lang="es-AR" sz="2400" b="0" i="1" smtClean="0">
                          <a:solidFill>
                            <a:schemeClr val="tx1"/>
                          </a:solidFill>
                          <a:latin typeface="Cambria Math" panose="02040503050406030204" pitchFamily="18" charset="0"/>
                        </a:rPr>
                        <m:t>=−</m:t>
                      </m:r>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𝑄</m:t>
                          </m:r>
                        </m:e>
                        <m:sub>
                          <m:r>
                            <a:rPr lang="es-AR" sz="2400" b="0" i="1" smtClean="0">
                              <a:solidFill>
                                <a:schemeClr val="tx1"/>
                              </a:solidFill>
                              <a:latin typeface="Cambria Math" panose="02040503050406030204" pitchFamily="18" charset="0"/>
                            </a:rPr>
                            <m:t>2</m:t>
                          </m:r>
                        </m:sub>
                      </m:sSub>
                    </m:oMath>
                  </m:oMathPara>
                </a14:m>
                <a:endParaRPr lang="es-AR"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s-AR" sz="2400" b="0" i="1" smtClean="0">
                        <a:solidFill>
                          <a:schemeClr val="tx1"/>
                        </a:solidFill>
                        <a:latin typeface="Cambria Math" panose="02040503050406030204" pitchFamily="18" charset="0"/>
                      </a:rPr>
                      <m:t>𝑑𝑊</m:t>
                    </m:r>
                    <m:r>
                      <a:rPr lang="es-AR" sz="2400" b="0" i="1" smtClean="0">
                        <a:solidFill>
                          <a:schemeClr val="tx1"/>
                        </a:solidFill>
                        <a:latin typeface="Cambria Math" panose="02040503050406030204" pitchFamily="18" charset="0"/>
                      </a:rPr>
                      <m:t>=0   </m:t>
                    </m:r>
                    <m:r>
                      <a:rPr lang="es-AR" sz="2400" b="0" i="1" smtClean="0">
                        <a:solidFill>
                          <a:schemeClr val="tx1"/>
                        </a:solidFill>
                        <a:latin typeface="Cambria Math" panose="02040503050406030204" pitchFamily="18" charset="0"/>
                      </a:rPr>
                      <m:t>𝑦</m:t>
                    </m:r>
                    <m:r>
                      <a:rPr lang="es-AR" sz="2400" b="0" i="1" smtClean="0">
                        <a:solidFill>
                          <a:schemeClr val="tx1"/>
                        </a:solidFill>
                        <a:latin typeface="Cambria Math" panose="02040503050406030204" pitchFamily="18" charset="0"/>
                      </a:rPr>
                      <m:t> </m:t>
                    </m:r>
                    <m:r>
                      <a:rPr lang="es-AR" sz="2400" b="0" i="1" smtClean="0">
                        <a:solidFill>
                          <a:schemeClr val="tx1"/>
                        </a:solidFill>
                        <a:latin typeface="Cambria Math" panose="02040503050406030204" pitchFamily="18" charset="0"/>
                      </a:rPr>
                      <m:t>𝑑𝑈</m:t>
                    </m:r>
                    <m:r>
                      <a:rPr lang="es-AR" sz="2400" b="0" i="1" smtClean="0">
                        <a:solidFill>
                          <a:schemeClr val="tx1"/>
                        </a:solidFill>
                        <a:latin typeface="Cambria Math" panose="02040503050406030204" pitchFamily="18" charset="0"/>
                      </a:rPr>
                      <m:t>=0</m:t>
                    </m:r>
                  </m:oMath>
                </a14:m>
                <a:endPar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Si se caracterizan por un calor especifico molar </a:t>
                </a:r>
                <a14:m>
                  <m:oMath xmlns:m="http://schemas.openxmlformats.org/officeDocument/2006/math">
                    <m:sSubSup>
                      <m:sSubSupPr>
                        <m:ctrlPr>
                          <a:rPr lang="es-AR" sz="2400" b="0" i="1" smtClean="0">
                            <a:solidFill>
                              <a:schemeClr val="tx1"/>
                            </a:solidFill>
                            <a:latin typeface="Cambria Math" panose="02040503050406030204" pitchFamily="18" charset="0"/>
                          </a:rPr>
                        </m:ctrlPr>
                      </m:sSubSupPr>
                      <m:e>
                        <m:r>
                          <a:rPr lang="es-AR" sz="2400" b="0" i="1" smtClean="0">
                            <a:solidFill>
                              <a:schemeClr val="tx1"/>
                            </a:solidFill>
                            <a:latin typeface="Cambria Math" panose="02040503050406030204" pitchFamily="18" charset="0"/>
                          </a:rPr>
                          <m:t>𝑐</m:t>
                        </m:r>
                      </m:e>
                      <m:sub>
                        <m:r>
                          <a:rPr lang="es-AR" sz="2400" b="0" i="1" smtClean="0">
                            <a:solidFill>
                              <a:schemeClr val="tx1"/>
                            </a:solidFill>
                            <a:latin typeface="Cambria Math" panose="02040503050406030204" pitchFamily="18" charset="0"/>
                          </a:rPr>
                          <m:t>𝑉</m:t>
                        </m:r>
                      </m:sub>
                      <m:sup>
                        <m:r>
                          <a:rPr lang="es-AR" sz="2400" b="0" i="1" smtClean="0">
                            <a:solidFill>
                              <a:schemeClr val="tx1"/>
                            </a:solidFill>
                            <a:latin typeface="Cambria Math" panose="02040503050406030204" pitchFamily="18" charset="0"/>
                          </a:rPr>
                          <m:t>𝑖</m:t>
                        </m:r>
                      </m:sup>
                    </m:sSubSup>
                    <m:r>
                      <a:rPr lang="es-AR" sz="2400" b="0" i="0" smtClean="0">
                        <a:solidFill>
                          <a:schemeClr val="tx1"/>
                        </a:solidFill>
                        <a:latin typeface="Cambria Math" panose="02040503050406030204" pitchFamily="18" charset="0"/>
                      </a:rPr>
                      <m:t> </m:t>
                    </m:r>
                  </m:oMath>
                </a14:m>
                <a:r>
                  <a:rPr lang="es-AR" sz="24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s-AR" sz="2400" b="0" i="1" smtClean="0">
                        <a:solidFill>
                          <a:schemeClr val="tx1"/>
                        </a:solidFill>
                        <a:latin typeface="Cambria Math" panose="02040503050406030204" pitchFamily="18" charset="0"/>
                      </a:rPr>
                      <m:t>𝑖</m:t>
                    </m:r>
                    <m:r>
                      <a:rPr lang="es-AR" sz="2400" b="0" i="1" smtClean="0">
                        <a:solidFill>
                          <a:schemeClr val="tx1"/>
                        </a:solidFill>
                        <a:latin typeface="Cambria Math" panose="02040503050406030204" pitchFamily="18" charset="0"/>
                      </a:rPr>
                      <m:t>=1 </m:t>
                    </m:r>
                    <m:r>
                      <a:rPr lang="es-AR" sz="2400" b="0" i="1" smtClean="0">
                        <a:solidFill>
                          <a:schemeClr val="tx1"/>
                        </a:solidFill>
                        <a:latin typeface="Cambria Math" panose="02040503050406030204" pitchFamily="18" charset="0"/>
                      </a:rPr>
                      <m:t>𝑜</m:t>
                    </m:r>
                    <m:r>
                      <a:rPr lang="es-AR" sz="2400" b="0" i="1" smtClean="0">
                        <a:solidFill>
                          <a:schemeClr val="tx1"/>
                        </a:solidFill>
                        <a:latin typeface="Cambria Math" panose="02040503050406030204" pitchFamily="18" charset="0"/>
                      </a:rPr>
                      <m:t> </m:t>
                    </m:r>
                  </m:oMath>
                </a14:m>
                <a:r>
                  <a:rPr lang="es-AR" sz="2400" b="0" dirty="0">
                    <a:solidFill>
                      <a:schemeClr val="tx1"/>
                    </a:solidFill>
                    <a:latin typeface="Calibri" panose="020F0502020204030204" pitchFamily="34" charset="0"/>
                    <a:ea typeface="Calibri" panose="020F0502020204030204" pitchFamily="34" charset="0"/>
                    <a:cs typeface="Calibri" panose="020F0502020204030204" pitchFamily="34" charset="0"/>
                  </a:rPr>
                  <a:t>2) y u</a:t>
                </a:r>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samos un proceso </a:t>
                </a:r>
                <a:r>
                  <a:rPr lang="es-AR"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cuasiestático</a:t>
                </a:r>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 que este entre los mismos estados: </a:t>
                </a:r>
              </a:p>
              <a:p>
                <a:pPr marL="0" indent="0">
                  <a:spcBef>
                    <a:spcPts val="1200"/>
                  </a:spcBef>
                  <a:buNone/>
                </a:pPr>
                <a14:m>
                  <m:oMathPara xmlns:m="http://schemas.openxmlformats.org/officeDocument/2006/math">
                    <m:oMathParaPr>
                      <m:jc m:val="centerGroup"/>
                    </m:oMathParaPr>
                    <m:oMath xmlns:m="http://schemas.openxmlformats.org/officeDocument/2006/math">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𝑆</m:t>
                          </m:r>
                        </m:e>
                        <m:sub>
                          <m:r>
                            <a:rPr lang="es-AR" sz="2400" b="0" i="1" smtClean="0">
                              <a:solidFill>
                                <a:schemeClr val="tx1"/>
                              </a:solidFill>
                              <a:latin typeface="Cambria Math" panose="02040503050406030204" pitchFamily="18" charset="0"/>
                            </a:rPr>
                            <m:t>𝑖</m:t>
                          </m:r>
                        </m:sub>
                      </m:sSub>
                      <m:r>
                        <a:rPr lang="es-AR" sz="2400" b="0" i="1" smtClean="0">
                          <a:solidFill>
                            <a:schemeClr val="tx1"/>
                          </a:solidFill>
                          <a:latin typeface="Cambria Math" panose="02040503050406030204" pitchFamily="18" charset="0"/>
                        </a:rPr>
                        <m:t>=</m:t>
                      </m:r>
                      <m:f>
                        <m:fPr>
                          <m:ctrlPr>
                            <a:rPr lang="es-ES" sz="2400" b="0" i="1" smtClean="0">
                              <a:solidFill>
                                <a:schemeClr val="tx1"/>
                              </a:solidFill>
                              <a:latin typeface="Cambria Math" panose="02040503050406030204" pitchFamily="18" charset="0"/>
                            </a:rPr>
                          </m:ctrlPr>
                        </m:fPr>
                        <m:num>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𝑁</m:t>
                              </m:r>
                            </m:e>
                            <m:sub>
                              <m:r>
                                <a:rPr lang="es-AR" sz="2400" b="0" i="1" smtClean="0">
                                  <a:solidFill>
                                    <a:schemeClr val="tx1"/>
                                  </a:solidFill>
                                  <a:latin typeface="Cambria Math" panose="02040503050406030204" pitchFamily="18" charset="0"/>
                                </a:rPr>
                                <m:t>𝑖</m:t>
                              </m:r>
                            </m:sub>
                          </m:sSub>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𝑐</m:t>
                              </m:r>
                            </m:e>
                            <m:sub>
                              <m:r>
                                <a:rPr lang="es-AR" sz="2400" b="0" i="1" smtClean="0">
                                  <a:solidFill>
                                    <a:schemeClr val="tx1"/>
                                  </a:solidFill>
                                  <a:latin typeface="Cambria Math" panose="02040503050406030204" pitchFamily="18" charset="0"/>
                                </a:rPr>
                                <m:t>𝑖</m:t>
                              </m:r>
                            </m:sub>
                          </m:sSub>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𝑇</m:t>
                              </m:r>
                            </m:e>
                            <m:sub>
                              <m:r>
                                <a:rPr lang="es-AR" sz="2400" b="0" i="1" smtClean="0">
                                  <a:solidFill>
                                    <a:schemeClr val="tx1"/>
                                  </a:solidFill>
                                  <a:latin typeface="Cambria Math" panose="02040503050406030204" pitchFamily="18" charset="0"/>
                                </a:rPr>
                                <m:t>𝑖</m:t>
                              </m:r>
                            </m:sub>
                          </m:sSub>
                        </m:num>
                        <m:den>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𝑇</m:t>
                              </m:r>
                            </m:e>
                            <m:sub>
                              <m:r>
                                <a:rPr lang="es-AR" sz="2400" b="0" i="1" smtClean="0">
                                  <a:solidFill>
                                    <a:schemeClr val="tx1"/>
                                  </a:solidFill>
                                  <a:latin typeface="Cambria Math" panose="02040503050406030204" pitchFamily="18" charset="0"/>
                                </a:rPr>
                                <m:t>𝑖</m:t>
                              </m:r>
                            </m:sub>
                          </m:sSub>
                        </m:den>
                      </m:f>
                      <m:r>
                        <a:rPr lang="es-AR" sz="2400" b="0" i="1" smtClean="0">
                          <a:solidFill>
                            <a:schemeClr val="tx1"/>
                          </a:solidFill>
                          <a:latin typeface="Cambria Math" panose="02040503050406030204" pitchFamily="18" charset="0"/>
                        </a:rPr>
                        <m:t>    </m:t>
                      </m:r>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𝑈</m:t>
                          </m:r>
                        </m:e>
                        <m:sub>
                          <m:r>
                            <a:rPr lang="es-AR" sz="2400" b="0" i="1" smtClean="0">
                              <a:solidFill>
                                <a:schemeClr val="tx1"/>
                              </a:solidFill>
                              <a:latin typeface="Cambria Math" panose="02040503050406030204" pitchFamily="18" charset="0"/>
                            </a:rPr>
                            <m:t>𝑖</m:t>
                          </m:r>
                        </m:sub>
                      </m:sSub>
                      <m:r>
                        <a:rPr lang="es-AR" sz="2400" b="0" i="1" smtClean="0">
                          <a:solidFill>
                            <a:schemeClr val="tx1"/>
                          </a:solidFill>
                          <a:latin typeface="Cambria Math" panose="02040503050406030204" pitchFamily="18" charset="0"/>
                        </a:rPr>
                        <m:t>=</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𝑁</m:t>
                          </m:r>
                        </m:e>
                        <m:sub>
                          <m:r>
                            <a:rPr lang="es-AR" sz="2400" b="0" i="1" smtClean="0">
                              <a:solidFill>
                                <a:schemeClr val="tx1"/>
                              </a:solidFill>
                              <a:latin typeface="Cambria Math" panose="02040503050406030204" pitchFamily="18" charset="0"/>
                            </a:rPr>
                            <m:t>𝑖</m:t>
                          </m:r>
                        </m:sub>
                      </m:sSub>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𝑐</m:t>
                          </m:r>
                        </m:e>
                        <m:sub>
                          <m:r>
                            <a:rPr lang="es-AR" sz="2400" b="0" i="1" smtClean="0">
                              <a:solidFill>
                                <a:schemeClr val="tx1"/>
                              </a:solidFill>
                              <a:latin typeface="Cambria Math" panose="02040503050406030204" pitchFamily="18" charset="0"/>
                            </a:rPr>
                            <m:t>𝑖</m:t>
                          </m:r>
                        </m:sub>
                      </m:sSub>
                      <m:r>
                        <a:rPr lang="es-AR" sz="2400" b="0" i="1" smtClean="0">
                          <a:solidFill>
                            <a:schemeClr val="tx1"/>
                          </a:solidFill>
                          <a:latin typeface="Cambria Math" panose="02040503050406030204" pitchFamily="18" charset="0"/>
                        </a:rPr>
                        <m:t>𝑑</m:t>
                      </m:r>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𝑇</m:t>
                          </m:r>
                        </m:e>
                        <m:sub>
                          <m:r>
                            <a:rPr lang="es-AR" sz="2400" b="0" i="1" smtClean="0">
                              <a:solidFill>
                                <a:schemeClr val="tx1"/>
                              </a:solidFill>
                              <a:latin typeface="Cambria Math" panose="02040503050406030204" pitchFamily="18" charset="0"/>
                            </a:rPr>
                            <m:t>𝑖</m:t>
                          </m:r>
                        </m:sub>
                      </m:sSub>
                    </m:oMath>
                  </m:oMathPara>
                </a14:m>
                <a:endPar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Estas expresiones permiten determinar </a:t>
                </a:r>
                <a14:m>
                  <m:oMath xmlns:m="http://schemas.openxmlformats.org/officeDocument/2006/math">
                    <m:sSub>
                      <m:sSubPr>
                        <m:ctrlPr>
                          <a:rPr lang="es-AR" sz="2400" b="0" i="1" smtClean="0">
                            <a:solidFill>
                              <a:schemeClr val="tx1"/>
                            </a:solidFill>
                            <a:latin typeface="Cambria Math" panose="02040503050406030204" pitchFamily="18" charset="0"/>
                          </a:rPr>
                        </m:ctrlPr>
                      </m:sSubPr>
                      <m:e>
                        <m:r>
                          <a:rPr lang="es-AR" sz="2400" b="0" i="1" smtClean="0">
                            <a:solidFill>
                              <a:schemeClr val="tx1"/>
                            </a:solidFill>
                            <a:latin typeface="Cambria Math" panose="02040503050406030204" pitchFamily="18" charset="0"/>
                          </a:rPr>
                          <m:t>𝑇</m:t>
                        </m:r>
                      </m:e>
                      <m:sub>
                        <m:r>
                          <a:rPr lang="es-AR" sz="2400" b="0" i="1" smtClean="0">
                            <a:solidFill>
                              <a:schemeClr val="tx1"/>
                            </a:solidFill>
                            <a:latin typeface="Cambria Math" panose="02040503050406030204" pitchFamily="18" charset="0"/>
                          </a:rPr>
                          <m:t>𝑓</m:t>
                        </m:r>
                      </m:sub>
                    </m:sSub>
                  </m:oMath>
                </a14:m>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 de los cuerpos y la entropía producida por el proceso irreversible </a:t>
                </a:r>
                <a14:m>
                  <m:oMath xmlns:m="http://schemas.openxmlformats.org/officeDocument/2006/math">
                    <m:r>
                      <m:rPr>
                        <m:sty m:val="p"/>
                      </m:rPr>
                      <a:rPr lang="es-AR" sz="2400" b="0" i="0" smtClean="0">
                        <a:solidFill>
                          <a:schemeClr val="tx1"/>
                        </a:solidFill>
                        <a:latin typeface="Cambria Math" panose="02040503050406030204" pitchFamily="18" charset="0"/>
                      </a:rPr>
                      <m:t>Δ</m:t>
                    </m:r>
                    <m:sSub>
                      <m:sSubPr>
                        <m:ctrlPr>
                          <a:rPr lang="es-AR" sz="2400" b="0" i="1" smtClean="0">
                            <a:solidFill>
                              <a:schemeClr val="tx1"/>
                            </a:solidFill>
                            <a:latin typeface="Cambria Math" panose="02040503050406030204" pitchFamily="18" charset="0"/>
                          </a:rPr>
                        </m:ctrlPr>
                      </m:sSubPr>
                      <m:e>
                        <m:r>
                          <m:rPr>
                            <m:sty m:val="p"/>
                          </m:rPr>
                          <a:rPr lang="es-AR" sz="2400" b="0" i="0" smtClean="0">
                            <a:solidFill>
                              <a:schemeClr val="tx1"/>
                            </a:solidFill>
                            <a:latin typeface="Cambria Math" panose="02040503050406030204" pitchFamily="18" charset="0"/>
                          </a:rPr>
                          <m:t>S</m:t>
                        </m:r>
                      </m:e>
                      <m:sub>
                        <m:r>
                          <m:rPr>
                            <m:sty m:val="p"/>
                          </m:rPr>
                          <a:rPr lang="es-AR" sz="2400" b="0" i="0" smtClean="0">
                            <a:solidFill>
                              <a:schemeClr val="tx1"/>
                            </a:solidFill>
                            <a:latin typeface="Cambria Math" panose="02040503050406030204" pitchFamily="18" charset="0"/>
                          </a:rPr>
                          <m:t>AB</m:t>
                        </m:r>
                      </m:sub>
                    </m:sSub>
                  </m:oMath>
                </a14:m>
                <a:endParaRPr lang="es-AR" sz="2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s-AR"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6" name="Marcador de contenido 5">
                <a:extLst>
                  <a:ext uri="{FF2B5EF4-FFF2-40B4-BE49-F238E27FC236}">
                    <a16:creationId xmlns:a16="http://schemas.microsoft.com/office/drawing/2014/main" id="{F325BCEE-E7C3-9452-A7DF-043783BBC076}"/>
                  </a:ext>
                </a:extLst>
              </p:cNvPr>
              <p:cNvSpPr>
                <a:spLocks noGrp="1" noRot="1" noChangeAspect="1" noMove="1" noResize="1" noEditPoints="1" noAdjustHandles="1" noChangeArrowheads="1" noChangeShapeType="1" noTextEdit="1"/>
              </p:cNvSpPr>
              <p:nvPr>
                <p:ph sz="half" idx="2"/>
              </p:nvPr>
            </p:nvSpPr>
            <p:spPr>
              <a:xfrm>
                <a:off x="239713" y="1788161"/>
                <a:ext cx="11474767" cy="4749614"/>
              </a:xfrm>
              <a:blipFill>
                <a:blip r:embed="rId3"/>
                <a:stretch>
                  <a:fillRect l="-743" t="-1665" b="-13956"/>
                </a:stretch>
              </a:blipFill>
            </p:spPr>
            <p:txBody>
              <a:bodyPr/>
              <a:lstStyle/>
              <a:p>
                <a:r>
                  <a:rPr lang="es-AR">
                    <a:noFill/>
                  </a:rPr>
                  <a:t> </a:t>
                </a:r>
              </a:p>
            </p:txBody>
          </p:sp>
        </mc:Fallback>
      </mc:AlternateContent>
      <p:pic>
        <p:nvPicPr>
          <p:cNvPr id="18" name="Imagen 17">
            <a:extLst>
              <a:ext uri="{FF2B5EF4-FFF2-40B4-BE49-F238E27FC236}">
                <a16:creationId xmlns:a16="http://schemas.microsoft.com/office/drawing/2014/main" id="{53252893-698D-77EF-26F4-CBD033FCFE7A}"/>
              </a:ext>
            </a:extLst>
          </p:cNvPr>
          <p:cNvPicPr>
            <a:picLocks noChangeAspect="1"/>
          </p:cNvPicPr>
          <p:nvPr/>
        </p:nvPicPr>
        <p:blipFill rotWithShape="1">
          <a:blip r:embed="rId4"/>
          <a:srcRect b="22009"/>
          <a:stretch/>
        </p:blipFill>
        <p:spPr>
          <a:xfrm>
            <a:off x="239713" y="137346"/>
            <a:ext cx="3219450" cy="1092014"/>
          </a:xfrm>
          <a:prstGeom prst="rect">
            <a:avLst/>
          </a:prstGeom>
        </p:spPr>
      </p:pic>
    </p:spTree>
    <p:extLst>
      <p:ext uri="{BB962C8B-B14F-4D97-AF65-F5344CB8AC3E}">
        <p14:creationId xmlns:p14="http://schemas.microsoft.com/office/powerpoint/2010/main" val="38871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4BE6E75A-FBC5-8557-1091-0B1D3BF6A4F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D432DEF1-911E-BEB8-C332-3D3EBA82B94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AAD04A27-5B20-CF0F-E4BE-5046AF6CDC32}"/>
              </a:ext>
            </a:extLst>
          </p:cNvPr>
          <p:cNvSpPr>
            <a:spLocks noGrp="1"/>
          </p:cNvSpPr>
          <p:nvPr>
            <p:ph type="title"/>
          </p:nvPr>
        </p:nvSpPr>
        <p:spPr>
          <a:xfrm>
            <a:off x="4592319" y="178594"/>
            <a:ext cx="7160899" cy="1295400"/>
          </a:xfrm>
        </p:spPr>
        <p:txBody>
          <a:bodyPr>
            <a:normAutofit/>
          </a:bodyPr>
          <a:lstStyle/>
          <a:p>
            <a:r>
              <a:rPr lang="es-AR" sz="2800" dirty="0"/>
              <a:t>Intercambio de calor entre dos cuerpos a Distinta T</a:t>
            </a:r>
          </a:p>
        </p:txBody>
      </p:sp>
      <p:sp>
        <p:nvSpPr>
          <p:cNvPr id="5" name="Marcador de texto 4">
            <a:extLst>
              <a:ext uri="{FF2B5EF4-FFF2-40B4-BE49-F238E27FC236}">
                <a16:creationId xmlns:a16="http://schemas.microsoft.com/office/drawing/2014/main" id="{B152D9E4-120E-3674-D137-8E5D7A8A2B87}"/>
              </a:ext>
            </a:extLst>
          </p:cNvPr>
          <p:cNvSpPr>
            <a:spLocks noGrp="1"/>
          </p:cNvSpPr>
          <p:nvPr>
            <p:ph type="body" idx="1"/>
          </p:nvPr>
        </p:nvSpPr>
        <p:spPr>
          <a:xfrm>
            <a:off x="649286" y="1344493"/>
            <a:ext cx="5079991" cy="823912"/>
          </a:xfrm>
        </p:spPr>
        <p:txBody>
          <a:bodyPr>
            <a:normAutofit lnSpcReduction="10000"/>
          </a:bodyPr>
          <a:lstStyle/>
          <a:p>
            <a:r>
              <a:rPr lang="es-AR" dirty="0"/>
              <a:t>En contacto</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F325BCEE-E7C3-9452-A7DF-043783BBC076}"/>
                  </a:ext>
                </a:extLst>
              </p:cNvPr>
              <p:cNvSpPr>
                <a:spLocks noGrp="1"/>
              </p:cNvSpPr>
              <p:nvPr>
                <p:ph sz="half" idx="2"/>
              </p:nvPr>
            </p:nvSpPr>
            <p:spPr>
              <a:xfrm>
                <a:off x="649285" y="2151618"/>
                <a:ext cx="5329867" cy="3629422"/>
              </a:xfrm>
              <a:noFill/>
            </p:spPr>
            <p:style>
              <a:lnRef idx="2">
                <a:schemeClr val="accent2"/>
              </a:lnRef>
              <a:fillRef idx="1">
                <a:schemeClr val="lt1"/>
              </a:fillRef>
              <a:effectRef idx="0">
                <a:schemeClr val="accent2"/>
              </a:effectRef>
              <a:fontRef idx="minor">
                <a:schemeClr val="dk1"/>
              </a:fontRef>
            </p:style>
            <p:txBody>
              <a:bodyPr>
                <a:noAutofit/>
              </a:bodyPr>
              <a:lstStyle/>
              <a:p>
                <a:r>
                  <a:rPr lang="es-AR" dirty="0">
                    <a:solidFill>
                      <a:schemeClr val="tx1"/>
                    </a:solidFill>
                  </a:rPr>
                  <a:t>El proceso es irreversible</a:t>
                </a:r>
              </a:p>
              <a:p>
                <a:r>
                  <a:rPr lang="es-AR" dirty="0">
                    <a:solidFill>
                      <a:schemeClr val="tx1"/>
                    </a:solidFill>
                  </a:rPr>
                  <a:t>Se produce entropía</a:t>
                </a:r>
              </a:p>
              <a:p>
                <a:pPr marL="0" indent="0">
                  <a:buNone/>
                </a:pPr>
                <a14:m>
                  <m:oMathPara xmlns:m="http://schemas.openxmlformats.org/officeDocument/2006/math">
                    <m:oMathParaPr>
                      <m:jc m:val="centerGroup"/>
                    </m:oMathParaPr>
                    <m:oMath xmlns:m="http://schemas.openxmlformats.org/officeDocument/2006/math">
                      <m:r>
                        <a:rPr lang="es-AR" b="0" i="1" smtClean="0">
                          <a:solidFill>
                            <a:schemeClr val="tx1"/>
                          </a:solidFill>
                          <a:latin typeface="Cambria Math" panose="02040503050406030204" pitchFamily="18" charset="0"/>
                        </a:rPr>
                        <m:t>𝑑𝑆</m:t>
                      </m:r>
                      <m:r>
                        <a:rPr lang="es-AR" b="0" i="1" smtClean="0">
                          <a:solidFill>
                            <a:schemeClr val="tx1"/>
                          </a:solidFill>
                          <a:latin typeface="Cambria Math" panose="02040503050406030204" pitchFamily="18" charset="0"/>
                        </a:rPr>
                        <m:t>=</m:t>
                      </m:r>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𝑆</m:t>
                          </m:r>
                        </m:e>
                        <m:sub>
                          <m:r>
                            <a:rPr lang="es-AR" b="0" i="1" smtClean="0">
                              <a:solidFill>
                                <a:schemeClr val="tx1"/>
                              </a:solidFill>
                              <a:latin typeface="Cambria Math" panose="02040503050406030204" pitchFamily="18" charset="0"/>
                            </a:rPr>
                            <m:t>1</m:t>
                          </m:r>
                        </m:sub>
                      </m:sSub>
                      <m:r>
                        <a:rPr lang="es-AR" b="0" i="1" smtClean="0">
                          <a:solidFill>
                            <a:schemeClr val="tx1"/>
                          </a:solidFill>
                          <a:latin typeface="Cambria Math" panose="02040503050406030204" pitchFamily="18" charset="0"/>
                        </a:rPr>
                        <m:t>+</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𝑑𝑆</m:t>
                          </m:r>
                        </m:e>
                        <m:sub>
                          <m:r>
                            <a:rPr lang="es-AR" b="0" i="1" smtClean="0">
                              <a:solidFill>
                                <a:schemeClr val="tx1"/>
                              </a:solidFill>
                              <a:latin typeface="Cambria Math" panose="02040503050406030204" pitchFamily="18" charset="0"/>
                            </a:rPr>
                            <m:t>2</m:t>
                          </m:r>
                        </m:sub>
                      </m:sSub>
                      <m:r>
                        <a:rPr lang="es-AR" b="0" i="1" smtClean="0">
                          <a:solidFill>
                            <a:schemeClr val="tx1"/>
                          </a:solidFill>
                          <a:latin typeface="Cambria Math" panose="02040503050406030204" pitchFamily="18" charset="0"/>
                        </a:rPr>
                        <m:t>&gt;0</m:t>
                      </m:r>
                    </m:oMath>
                  </m:oMathPara>
                </a14:m>
                <a:endParaRPr lang="es-AR" dirty="0">
                  <a:solidFill>
                    <a:schemeClr val="tx1"/>
                  </a:solidFill>
                </a:endParaRPr>
              </a:p>
              <a:p>
                <a:r>
                  <a:rPr lang="es-AR" dirty="0">
                    <a:solidFill>
                      <a:schemeClr val="tx1"/>
                    </a:solidFill>
                  </a:rPr>
                  <a:t>Si están aislados es a U, V y N </a:t>
                </a:r>
                <a:r>
                  <a:rPr lang="es-AR" dirty="0" err="1">
                    <a:solidFill>
                      <a:schemeClr val="tx1"/>
                    </a:solidFill>
                  </a:rPr>
                  <a:t>ctes</a:t>
                </a:r>
                <a:r>
                  <a:rPr lang="es-AR" dirty="0">
                    <a:solidFill>
                      <a:schemeClr val="tx1"/>
                    </a:solidFill>
                  </a:rPr>
                  <a:t>.</a:t>
                </a:r>
              </a:p>
              <a:p>
                <a:pPr marL="0" indent="0">
                  <a:buNone/>
                </a:pPr>
                <a14:m>
                  <m:oMathPara xmlns:m="http://schemas.openxmlformats.org/officeDocument/2006/math">
                    <m:oMathParaPr>
                      <m:jc m:val="centerGroup"/>
                    </m:oMathParaPr>
                    <m:oMath xmlns:m="http://schemas.openxmlformats.org/officeDocument/2006/math">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𝑄</m:t>
                          </m:r>
                        </m:e>
                        <m:sub>
                          <m:r>
                            <a:rPr lang="es-AR" b="0" i="1" smtClean="0">
                              <a:solidFill>
                                <a:schemeClr val="tx1"/>
                              </a:solidFill>
                              <a:latin typeface="Cambria Math" panose="02040503050406030204" pitchFamily="18" charset="0"/>
                            </a:rPr>
                            <m:t>1</m:t>
                          </m:r>
                        </m:sub>
                      </m:sSub>
                      <m:r>
                        <a:rPr lang="es-AR" b="0" i="1" smtClean="0">
                          <a:solidFill>
                            <a:schemeClr val="tx1"/>
                          </a:solidFill>
                          <a:latin typeface="Cambria Math" panose="02040503050406030204" pitchFamily="18" charset="0"/>
                        </a:rPr>
                        <m:t>=−</m:t>
                      </m:r>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𝑄</m:t>
                          </m:r>
                        </m:e>
                        <m:sub>
                          <m:r>
                            <a:rPr lang="es-AR" b="0" i="1" smtClean="0">
                              <a:solidFill>
                                <a:schemeClr val="tx1"/>
                              </a:solidFill>
                              <a:latin typeface="Cambria Math" panose="02040503050406030204" pitchFamily="18" charset="0"/>
                            </a:rPr>
                            <m:t>2</m:t>
                          </m:r>
                        </m:sub>
                      </m:sSub>
                    </m:oMath>
                  </m:oMathPara>
                </a14:m>
                <a:endParaRPr lang="es-AR" b="0" dirty="0">
                  <a:solidFill>
                    <a:schemeClr val="tx1"/>
                  </a:solidFill>
                </a:endParaRPr>
              </a:p>
              <a:p>
                <a14:m>
                  <m:oMath xmlns:m="http://schemas.openxmlformats.org/officeDocument/2006/math">
                    <m:r>
                      <a:rPr lang="es-AR" b="0" i="1" smtClean="0">
                        <a:solidFill>
                          <a:schemeClr val="tx1"/>
                        </a:solidFill>
                        <a:latin typeface="Cambria Math" panose="02040503050406030204" pitchFamily="18" charset="0"/>
                      </a:rPr>
                      <m:t>𝑊</m:t>
                    </m:r>
                    <m:r>
                      <a:rPr lang="es-AR" b="0" i="1" smtClean="0">
                        <a:solidFill>
                          <a:schemeClr val="tx1"/>
                        </a:solidFill>
                        <a:latin typeface="Cambria Math" panose="02040503050406030204" pitchFamily="18" charset="0"/>
                      </a:rPr>
                      <m:t>=0   </m:t>
                    </m:r>
                    <m:r>
                      <a:rPr lang="es-AR" b="0" i="1" smtClean="0">
                        <a:solidFill>
                          <a:schemeClr val="tx1"/>
                        </a:solidFill>
                        <a:latin typeface="Cambria Math" panose="02040503050406030204" pitchFamily="18" charset="0"/>
                      </a:rPr>
                      <m:t>𝑦</m:t>
                    </m:r>
                    <m:r>
                      <a:rPr lang="es-AR" b="0" i="1" smtClean="0">
                        <a:solidFill>
                          <a:schemeClr val="tx1"/>
                        </a:solidFill>
                        <a:latin typeface="Cambria Math" panose="02040503050406030204" pitchFamily="18" charset="0"/>
                      </a:rPr>
                      <m:t> </m:t>
                    </m:r>
                    <m:r>
                      <m:rPr>
                        <m:sty m:val="p"/>
                      </m:rPr>
                      <a:rPr lang="es-ES" b="0" i="0" smtClean="0">
                        <a:solidFill>
                          <a:schemeClr val="tx1"/>
                        </a:solidFill>
                        <a:latin typeface="Cambria Math" panose="02040503050406030204" pitchFamily="18" charset="0"/>
                      </a:rPr>
                      <m:t>Δ</m:t>
                    </m:r>
                    <m:r>
                      <a:rPr lang="es-AR" b="0" i="1" smtClean="0">
                        <a:solidFill>
                          <a:schemeClr val="tx1"/>
                        </a:solidFill>
                        <a:latin typeface="Cambria Math" panose="02040503050406030204" pitchFamily="18" charset="0"/>
                      </a:rPr>
                      <m:t>𝑈</m:t>
                    </m:r>
                    <m:r>
                      <a:rPr lang="es-AR" b="0" i="1" smtClean="0">
                        <a:solidFill>
                          <a:schemeClr val="tx1"/>
                        </a:solidFill>
                        <a:latin typeface="Cambria Math" panose="02040503050406030204" pitchFamily="18" charset="0"/>
                      </a:rPr>
                      <m:t>=0</m:t>
                    </m:r>
                  </m:oMath>
                </a14:m>
                <a:endParaRPr lang="es-AR" dirty="0">
                  <a:solidFill>
                    <a:schemeClr val="tx1"/>
                  </a:solidFill>
                </a:endParaRPr>
              </a:p>
              <a:p>
                <a:r>
                  <a:rPr lang="es-AR" dirty="0">
                    <a:solidFill>
                      <a:schemeClr val="tx1"/>
                    </a:solidFill>
                  </a:rPr>
                  <a:t>Si se caracterizan por un calor especifico molar </a:t>
                </a:r>
                <a14:m>
                  <m:oMath xmlns:m="http://schemas.openxmlformats.org/officeDocument/2006/math">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𝑐</m:t>
                        </m:r>
                      </m:e>
                      <m:sub>
                        <m:r>
                          <a:rPr lang="es-AR" b="0" i="1" smtClean="0">
                            <a:solidFill>
                              <a:schemeClr val="tx1"/>
                            </a:solidFill>
                            <a:latin typeface="Cambria Math" panose="02040503050406030204" pitchFamily="18" charset="0"/>
                          </a:rPr>
                          <m:t>𝑖</m:t>
                        </m:r>
                      </m:sub>
                    </m:sSub>
                  </m:oMath>
                </a14:m>
                <a:r>
                  <a:rPr lang="es-AR" b="0" dirty="0">
                    <a:solidFill>
                      <a:schemeClr val="tx1"/>
                    </a:solidFill>
                  </a:rPr>
                  <a:t>, </a:t>
                </a:r>
                <a:r>
                  <a:rPr lang="es-AR" dirty="0">
                    <a:solidFill>
                      <a:schemeClr val="tx1"/>
                    </a:solidFill>
                  </a:rPr>
                  <a:t>usamos un proceso </a:t>
                </a:r>
                <a:r>
                  <a:rPr lang="es-AR" dirty="0" err="1">
                    <a:solidFill>
                      <a:schemeClr val="tx1"/>
                    </a:solidFill>
                  </a:rPr>
                  <a:t>cuasiestático</a:t>
                </a:r>
                <a:r>
                  <a:rPr lang="es-AR" dirty="0">
                    <a:solidFill>
                      <a:schemeClr val="tx1"/>
                    </a:solidFill>
                  </a:rPr>
                  <a:t> entre los mismos estados.</a:t>
                </a:r>
              </a:p>
            </p:txBody>
          </p:sp>
        </mc:Choice>
        <mc:Fallback xmlns="">
          <p:sp>
            <p:nvSpPr>
              <p:cNvPr id="6" name="Marcador de contenido 5">
                <a:extLst>
                  <a:ext uri="{FF2B5EF4-FFF2-40B4-BE49-F238E27FC236}">
                    <a16:creationId xmlns:a16="http://schemas.microsoft.com/office/drawing/2014/main" id="{F325BCEE-E7C3-9452-A7DF-043783BBC076}"/>
                  </a:ext>
                </a:extLst>
              </p:cNvPr>
              <p:cNvSpPr>
                <a:spLocks noGrp="1" noRot="1" noChangeAspect="1" noMove="1" noResize="1" noEditPoints="1" noAdjustHandles="1" noChangeArrowheads="1" noChangeShapeType="1" noTextEdit="1"/>
              </p:cNvSpPr>
              <p:nvPr>
                <p:ph sz="half" idx="2"/>
              </p:nvPr>
            </p:nvSpPr>
            <p:spPr>
              <a:xfrm>
                <a:off x="649285" y="2151618"/>
                <a:ext cx="5329867" cy="3629422"/>
              </a:xfrm>
              <a:blipFill>
                <a:blip r:embed="rId3"/>
                <a:stretch>
                  <a:fillRect l="-1256" t="-2010" b="-2848"/>
                </a:stretch>
              </a:blipFill>
            </p:spPr>
            <p:txBody>
              <a:bodyPr/>
              <a:lstStyle/>
              <a:p>
                <a:r>
                  <a:rPr lang="es-AR">
                    <a:noFill/>
                  </a:rPr>
                  <a:t> </a:t>
                </a:r>
              </a:p>
            </p:txBody>
          </p:sp>
        </mc:Fallback>
      </mc:AlternateContent>
      <p:sp>
        <p:nvSpPr>
          <p:cNvPr id="7" name="Marcador de texto 6">
            <a:extLst>
              <a:ext uri="{FF2B5EF4-FFF2-40B4-BE49-F238E27FC236}">
                <a16:creationId xmlns:a16="http://schemas.microsoft.com/office/drawing/2014/main" id="{E5FF956A-7FFE-ABB0-9894-F9394F22E9D0}"/>
              </a:ext>
            </a:extLst>
          </p:cNvPr>
          <p:cNvSpPr>
            <a:spLocks noGrp="1"/>
          </p:cNvSpPr>
          <p:nvPr>
            <p:ph type="body" sz="quarter" idx="3"/>
          </p:nvPr>
        </p:nvSpPr>
        <p:spPr>
          <a:xfrm>
            <a:off x="6400800" y="1380543"/>
            <a:ext cx="5105400" cy="823912"/>
          </a:xfrm>
        </p:spPr>
        <p:txBody>
          <a:bodyPr>
            <a:normAutofit lnSpcReduction="10000"/>
          </a:bodyPr>
          <a:lstStyle/>
          <a:p>
            <a:r>
              <a:rPr lang="es-AR" dirty="0"/>
              <a:t>Adosados a una máquina térmica reversible</a:t>
            </a:r>
          </a:p>
        </p:txBody>
      </p:sp>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99FEBFE7-5F16-8233-7455-B4C192B91C88}"/>
                  </a:ext>
                </a:extLst>
              </p:cNvPr>
              <p:cNvSpPr>
                <a:spLocks noGrp="1"/>
              </p:cNvSpPr>
              <p:nvPr>
                <p:ph sz="quarter" idx="4"/>
              </p:nvPr>
            </p:nvSpPr>
            <p:spPr>
              <a:xfrm>
                <a:off x="6310319" y="2133601"/>
                <a:ext cx="5526081" cy="3616959"/>
              </a:xfrm>
              <a:noFill/>
            </p:spPr>
            <p:style>
              <a:lnRef idx="2">
                <a:schemeClr val="accent2"/>
              </a:lnRef>
              <a:fillRef idx="1">
                <a:schemeClr val="lt1"/>
              </a:fillRef>
              <a:effectRef idx="0">
                <a:schemeClr val="accent2"/>
              </a:effectRef>
              <a:fontRef idx="minor">
                <a:schemeClr val="dk1"/>
              </a:fontRef>
            </p:style>
            <p:txBody>
              <a:bodyPr>
                <a:normAutofit/>
              </a:bodyPr>
              <a:lstStyle/>
              <a:p>
                <a:r>
                  <a:rPr lang="es-AR" dirty="0">
                    <a:solidFill>
                      <a:schemeClr val="tx1"/>
                    </a:solidFill>
                  </a:rPr>
                  <a:t>El proceso es reversible</a:t>
                </a:r>
              </a:p>
              <a:p>
                <a:r>
                  <a:rPr lang="es-AR" dirty="0">
                    <a:solidFill>
                      <a:schemeClr val="tx1"/>
                    </a:solidFill>
                  </a:rPr>
                  <a:t>No se produce entropía</a:t>
                </a:r>
              </a:p>
              <a:p>
                <a:pPr marL="0" indent="0">
                  <a:buNone/>
                </a:pPr>
                <a14:m>
                  <m:oMathPara xmlns:m="http://schemas.openxmlformats.org/officeDocument/2006/math">
                    <m:oMathParaPr>
                      <m:jc m:val="centerGroup"/>
                    </m:oMathParaPr>
                    <m:oMath xmlns:m="http://schemas.openxmlformats.org/officeDocument/2006/math">
                      <m:r>
                        <a:rPr lang="es-AR" b="0" i="1" smtClean="0">
                          <a:solidFill>
                            <a:schemeClr val="tx1"/>
                          </a:solidFill>
                          <a:latin typeface="Cambria Math" panose="02040503050406030204" pitchFamily="18" charset="0"/>
                        </a:rPr>
                        <m:t>𝑑𝑆</m:t>
                      </m:r>
                      <m:r>
                        <a:rPr lang="es-AR" b="0" i="1" smtClean="0">
                          <a:solidFill>
                            <a:schemeClr val="tx1"/>
                          </a:solidFill>
                          <a:latin typeface="Cambria Math" panose="02040503050406030204" pitchFamily="18" charset="0"/>
                        </a:rPr>
                        <m:t>=0     </m:t>
                      </m:r>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𝑆</m:t>
                          </m:r>
                        </m:e>
                        <m:sub>
                          <m:r>
                            <a:rPr lang="es-AR" b="0" i="1" smtClean="0">
                              <a:solidFill>
                                <a:schemeClr val="tx1"/>
                              </a:solidFill>
                              <a:latin typeface="Cambria Math" panose="02040503050406030204" pitchFamily="18" charset="0"/>
                            </a:rPr>
                            <m:t>1</m:t>
                          </m:r>
                        </m:sub>
                      </m:sSub>
                      <m:r>
                        <a:rPr lang="es-AR" b="0" i="1" smtClean="0">
                          <a:solidFill>
                            <a:schemeClr val="tx1"/>
                          </a:solidFill>
                          <a:latin typeface="Cambria Math" panose="02040503050406030204" pitchFamily="18" charset="0"/>
                        </a:rPr>
                        <m:t>=−</m:t>
                      </m:r>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𝑆</m:t>
                          </m:r>
                        </m:e>
                        <m:sub>
                          <m:r>
                            <a:rPr lang="es-AR" b="0" i="1" smtClean="0">
                              <a:solidFill>
                                <a:schemeClr val="tx1"/>
                              </a:solidFill>
                              <a:latin typeface="Cambria Math" panose="02040503050406030204" pitchFamily="18" charset="0"/>
                            </a:rPr>
                            <m:t>2</m:t>
                          </m:r>
                        </m:sub>
                      </m:sSub>
                    </m:oMath>
                  </m:oMathPara>
                </a14:m>
                <a:endParaRPr lang="es-AR" dirty="0">
                  <a:solidFill>
                    <a:schemeClr val="tx1"/>
                  </a:solidFill>
                </a:endParaRPr>
              </a:p>
              <a:p>
                <a:r>
                  <a:rPr lang="es-AR" dirty="0">
                    <a:solidFill>
                      <a:schemeClr val="tx1"/>
                    </a:solidFill>
                  </a:rPr>
                  <a:t>No están aislados, es a S, V y N </a:t>
                </a:r>
                <a:r>
                  <a:rPr lang="es-AR" dirty="0" err="1">
                    <a:solidFill>
                      <a:schemeClr val="tx1"/>
                    </a:solidFill>
                  </a:rPr>
                  <a:t>ctes</a:t>
                </a:r>
                <a:r>
                  <a:rPr lang="es-AR" dirty="0">
                    <a:solidFill>
                      <a:schemeClr val="tx1"/>
                    </a:solidFill>
                  </a:rPr>
                  <a:t>.</a:t>
                </a:r>
              </a:p>
              <a:p>
                <a14:m>
                  <m:oMath xmlns:m="http://schemas.openxmlformats.org/officeDocument/2006/math">
                    <m:r>
                      <m:rPr>
                        <m:sty m:val="p"/>
                      </m:rPr>
                      <a:rPr lang="es-ES" b="0" i="0" smtClean="0">
                        <a:solidFill>
                          <a:schemeClr val="tx1"/>
                        </a:solidFill>
                        <a:latin typeface="Cambria Math" panose="02040503050406030204" pitchFamily="18" charset="0"/>
                      </a:rPr>
                      <m:t>Δ</m:t>
                    </m:r>
                    <m:r>
                      <a:rPr lang="es-AR" b="0" i="1" smtClean="0">
                        <a:solidFill>
                          <a:schemeClr val="tx1"/>
                        </a:solidFill>
                        <a:latin typeface="Cambria Math" panose="02040503050406030204" pitchFamily="18" charset="0"/>
                      </a:rPr>
                      <m:t>𝑈</m:t>
                    </m:r>
                    <m:r>
                      <a:rPr lang="es-AR" b="0" i="1" smtClean="0">
                        <a:solidFill>
                          <a:schemeClr val="tx1"/>
                        </a:solidFill>
                        <a:latin typeface="Cambria Math" panose="02040503050406030204" pitchFamily="18" charset="0"/>
                      </a:rPr>
                      <m:t>=</m:t>
                    </m:r>
                    <m:r>
                      <a:rPr lang="es-AR" b="0" i="1" smtClean="0">
                        <a:solidFill>
                          <a:schemeClr val="tx1"/>
                        </a:solidFill>
                        <a:latin typeface="Cambria Math" panose="02040503050406030204" pitchFamily="18" charset="0"/>
                      </a:rPr>
                      <m:t>𝑊</m:t>
                    </m:r>
                  </m:oMath>
                </a14:m>
                <a:endParaRPr lang="es-AR" dirty="0">
                  <a:solidFill>
                    <a:schemeClr val="tx1"/>
                  </a:solidFill>
                </a:endParaRPr>
              </a:p>
              <a:p>
                <a:r>
                  <a:rPr lang="es-AR" dirty="0">
                    <a:solidFill>
                      <a:schemeClr val="tx1"/>
                    </a:solidFill>
                  </a:rPr>
                  <a:t>Si se caracterizan por un </a:t>
                </a:r>
                <a14:m>
                  <m:oMath xmlns:m="http://schemas.openxmlformats.org/officeDocument/2006/math">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𝑐</m:t>
                        </m:r>
                      </m:e>
                      <m:sub>
                        <m:r>
                          <a:rPr lang="es-AR" b="0" i="1" smtClean="0">
                            <a:solidFill>
                              <a:schemeClr val="tx1"/>
                            </a:solidFill>
                            <a:latin typeface="Cambria Math" panose="02040503050406030204" pitchFamily="18" charset="0"/>
                          </a:rPr>
                          <m:t>𝑖</m:t>
                        </m:r>
                      </m:sub>
                    </m:sSub>
                    <m:r>
                      <a:rPr lang="es-AR" b="0" i="1" smtClean="0">
                        <a:solidFill>
                          <a:schemeClr val="tx1"/>
                        </a:solidFill>
                        <a:latin typeface="Cambria Math" panose="02040503050406030204" pitchFamily="18" charset="0"/>
                      </a:rPr>
                      <m:t> </m:t>
                    </m:r>
                  </m:oMath>
                </a14:m>
                <a:r>
                  <a:rPr lang="es-AR" dirty="0">
                    <a:solidFill>
                      <a:schemeClr val="tx1"/>
                    </a:solidFill>
                  </a:rPr>
                  <a:t>podemos utilizar el formalismo termodinámico.</a:t>
                </a:r>
              </a:p>
              <a:p>
                <a:pPr marL="0" indent="0">
                  <a:buNone/>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panose="02040503050406030204" pitchFamily="18" charset="0"/>
                        </a:rPr>
                        <m:t> </m:t>
                      </m:r>
                    </m:oMath>
                  </m:oMathPara>
                </a14:m>
                <a:endParaRPr lang="es-AR" b="0" i="1" dirty="0">
                  <a:solidFill>
                    <a:schemeClr val="tx1"/>
                  </a:solidFill>
                  <a:latin typeface="Cambria Math" panose="02040503050406030204" pitchFamily="18" charset="0"/>
                </a:endParaRPr>
              </a:p>
            </p:txBody>
          </p:sp>
        </mc:Choice>
        <mc:Fallback xmlns="">
          <p:sp>
            <p:nvSpPr>
              <p:cNvPr id="8" name="Marcador de contenido 7">
                <a:extLst>
                  <a:ext uri="{FF2B5EF4-FFF2-40B4-BE49-F238E27FC236}">
                    <a16:creationId xmlns:a16="http://schemas.microsoft.com/office/drawing/2014/main" id="{99FEBFE7-5F16-8233-7455-B4C192B91C88}"/>
                  </a:ext>
                </a:extLst>
              </p:cNvPr>
              <p:cNvSpPr>
                <a:spLocks noGrp="1" noRot="1" noChangeAspect="1" noMove="1" noResize="1" noEditPoints="1" noAdjustHandles="1" noChangeArrowheads="1" noChangeShapeType="1" noTextEdit="1"/>
              </p:cNvSpPr>
              <p:nvPr>
                <p:ph sz="quarter" idx="4"/>
              </p:nvPr>
            </p:nvSpPr>
            <p:spPr>
              <a:xfrm>
                <a:off x="6310319" y="2133601"/>
                <a:ext cx="5526081" cy="3616959"/>
              </a:xfrm>
              <a:blipFill>
                <a:blip r:embed="rId4"/>
                <a:stretch>
                  <a:fillRect l="-1100" t="-201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E796407-25A1-1AC8-3971-9B98EF476640}"/>
                  </a:ext>
                </a:extLst>
              </p:cNvPr>
              <p:cNvSpPr txBox="1"/>
              <p:nvPr/>
            </p:nvSpPr>
            <p:spPr>
              <a:xfrm>
                <a:off x="3048000" y="5930421"/>
                <a:ext cx="6096000" cy="65774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𝑈</m:t>
                          </m:r>
                        </m:e>
                        <m:sub>
                          <m:r>
                            <a:rPr lang="es-AR" b="0" i="1" smtClean="0">
                              <a:solidFill>
                                <a:schemeClr val="tx1"/>
                              </a:solidFill>
                              <a:latin typeface="Cambria Math" panose="02040503050406030204" pitchFamily="18" charset="0"/>
                            </a:rPr>
                            <m:t>𝑖</m:t>
                          </m:r>
                        </m:sub>
                      </m:sSub>
                      <m:r>
                        <a:rPr lang="es-AR" b="0" i="1" smtClean="0">
                          <a:solidFill>
                            <a:schemeClr val="tx1"/>
                          </a:solidFill>
                          <a:latin typeface="Cambria Math" panose="02040503050406030204" pitchFamily="18" charset="0"/>
                        </a:rPr>
                        <m:t>=</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𝑁</m:t>
                          </m:r>
                        </m:e>
                        <m:sub>
                          <m:r>
                            <a:rPr lang="es-AR" b="0" i="1" smtClean="0">
                              <a:solidFill>
                                <a:schemeClr val="tx1"/>
                              </a:solidFill>
                              <a:latin typeface="Cambria Math" panose="02040503050406030204" pitchFamily="18" charset="0"/>
                            </a:rPr>
                            <m:t>𝑖</m:t>
                          </m:r>
                        </m:sub>
                      </m:sSub>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𝑐</m:t>
                          </m:r>
                        </m:e>
                        <m:sub>
                          <m:r>
                            <a:rPr lang="es-AR" b="0" i="1" smtClean="0">
                              <a:solidFill>
                                <a:schemeClr val="tx1"/>
                              </a:solidFill>
                              <a:latin typeface="Cambria Math" panose="02040503050406030204" pitchFamily="18" charset="0"/>
                            </a:rPr>
                            <m:t>𝑖</m:t>
                          </m:r>
                        </m:sub>
                      </m:sSub>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𝑇</m:t>
                          </m:r>
                        </m:e>
                        <m:sub>
                          <m:r>
                            <a:rPr lang="es-AR" b="0" i="1" smtClean="0">
                              <a:solidFill>
                                <a:schemeClr val="tx1"/>
                              </a:solidFill>
                              <a:latin typeface="Cambria Math" panose="02040503050406030204" pitchFamily="18" charset="0"/>
                            </a:rPr>
                            <m:t>𝑖</m:t>
                          </m:r>
                        </m:sub>
                      </m:sSub>
                      <m:r>
                        <a:rPr lang="es-ES" b="0" i="0" smtClean="0">
                          <a:solidFill>
                            <a:schemeClr val="tx1"/>
                          </a:solidFill>
                          <a:latin typeface="Cambria Math" panose="02040503050406030204" pitchFamily="18" charset="0"/>
                        </a:rPr>
                        <m:t>        </m:t>
                      </m:r>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𝑆</m:t>
                          </m:r>
                        </m:e>
                        <m:sub>
                          <m:r>
                            <a:rPr lang="es-AR" b="0" i="1" smtClean="0">
                              <a:solidFill>
                                <a:schemeClr val="tx1"/>
                              </a:solidFill>
                              <a:latin typeface="Cambria Math" panose="02040503050406030204" pitchFamily="18" charset="0"/>
                            </a:rPr>
                            <m:t>𝑖</m:t>
                          </m:r>
                        </m:sub>
                      </m:sSub>
                      <m:r>
                        <a:rPr lang="es-AR"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𝑁</m:t>
                              </m:r>
                            </m:e>
                            <m:sub>
                              <m:r>
                                <a:rPr lang="es-AR" b="0" i="1" smtClean="0">
                                  <a:solidFill>
                                    <a:schemeClr val="tx1"/>
                                  </a:solidFill>
                                  <a:latin typeface="Cambria Math" panose="02040503050406030204" pitchFamily="18" charset="0"/>
                                </a:rPr>
                                <m:t>𝑖</m:t>
                              </m:r>
                            </m:sub>
                          </m:sSub>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𝑐</m:t>
                              </m:r>
                            </m:e>
                            <m:sub>
                              <m:r>
                                <a:rPr lang="es-AR" b="0" i="1" smtClean="0">
                                  <a:solidFill>
                                    <a:schemeClr val="tx1"/>
                                  </a:solidFill>
                                  <a:latin typeface="Cambria Math" panose="02040503050406030204" pitchFamily="18" charset="0"/>
                                </a:rPr>
                                <m:t>𝑖</m:t>
                              </m:r>
                            </m:sub>
                          </m:sSub>
                        </m:num>
                        <m:den>
                          <m:sSub>
                            <m:sSubPr>
                              <m:ctrlPr>
                                <a:rPr lang="es-ES"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𝑇</m:t>
                              </m:r>
                            </m:e>
                            <m:sub>
                              <m:r>
                                <a:rPr lang="es-ES" b="0" i="1" smtClean="0">
                                  <a:solidFill>
                                    <a:schemeClr val="tx1"/>
                                  </a:solidFill>
                                  <a:latin typeface="Cambria Math" panose="02040503050406030204" pitchFamily="18" charset="0"/>
                                </a:rPr>
                                <m:t>𝑖</m:t>
                              </m:r>
                            </m:sub>
                          </m:sSub>
                        </m:den>
                      </m:f>
                      <m:r>
                        <a:rPr lang="es-AR" b="0" i="1" smtClean="0">
                          <a:solidFill>
                            <a:schemeClr val="tx1"/>
                          </a:solidFill>
                          <a:latin typeface="Cambria Math" panose="02040503050406030204" pitchFamily="18" charset="0"/>
                        </a:rPr>
                        <m:t>𝑑</m:t>
                      </m:r>
                      <m:sSub>
                        <m:sSubPr>
                          <m:ctrlPr>
                            <a:rPr lang="es-AR" b="0" i="1" smtClean="0">
                              <a:solidFill>
                                <a:schemeClr val="tx1"/>
                              </a:solidFill>
                              <a:latin typeface="Cambria Math" panose="02040503050406030204" pitchFamily="18" charset="0"/>
                            </a:rPr>
                          </m:ctrlPr>
                        </m:sSubPr>
                        <m:e>
                          <m:r>
                            <a:rPr lang="es-AR" b="0" i="1" smtClean="0">
                              <a:solidFill>
                                <a:schemeClr val="tx1"/>
                              </a:solidFill>
                              <a:latin typeface="Cambria Math" panose="02040503050406030204" pitchFamily="18" charset="0"/>
                            </a:rPr>
                            <m:t>𝑇</m:t>
                          </m:r>
                        </m:e>
                        <m:sub>
                          <m:r>
                            <a:rPr lang="es-AR" b="0" i="1" smtClean="0">
                              <a:solidFill>
                                <a:schemeClr val="tx1"/>
                              </a:solidFill>
                              <a:latin typeface="Cambria Math" panose="02040503050406030204" pitchFamily="18" charset="0"/>
                            </a:rPr>
                            <m:t>𝑖</m:t>
                          </m:r>
                        </m:sub>
                      </m:sSub>
                      <m:r>
                        <a:rPr lang="es-AR" b="0" i="1" smtClean="0">
                          <a:solidFill>
                            <a:schemeClr val="tx1"/>
                          </a:solidFill>
                          <a:latin typeface="Cambria Math" panose="02040503050406030204" pitchFamily="18" charset="0"/>
                        </a:rPr>
                        <m:t>    </m:t>
                      </m:r>
                    </m:oMath>
                  </m:oMathPara>
                </a14:m>
                <a:endParaRPr lang="es-AR" b="0" i="1" dirty="0">
                  <a:solidFill>
                    <a:schemeClr val="tx1"/>
                  </a:solidFill>
                  <a:latin typeface="Cambria Math" panose="02040503050406030204" pitchFamily="18" charset="0"/>
                </a:endParaRPr>
              </a:p>
            </p:txBody>
          </p:sp>
        </mc:Choice>
        <mc:Fallback xmlns="">
          <p:sp>
            <p:nvSpPr>
              <p:cNvPr id="3" name="CuadroTexto 2">
                <a:extLst>
                  <a:ext uri="{FF2B5EF4-FFF2-40B4-BE49-F238E27FC236}">
                    <a16:creationId xmlns:a16="http://schemas.microsoft.com/office/drawing/2014/main" id="{8E796407-25A1-1AC8-3971-9B98EF476640}"/>
                  </a:ext>
                </a:extLst>
              </p:cNvPr>
              <p:cNvSpPr txBox="1">
                <a:spLocks noRot="1" noChangeAspect="1" noMove="1" noResize="1" noEditPoints="1" noAdjustHandles="1" noChangeArrowheads="1" noChangeShapeType="1" noTextEdit="1"/>
              </p:cNvSpPr>
              <p:nvPr/>
            </p:nvSpPr>
            <p:spPr>
              <a:xfrm>
                <a:off x="3048000" y="5930421"/>
                <a:ext cx="6096000" cy="657744"/>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3980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build="p"/>
      <p:bldP spid="8" grpId="0" uiExpand="1" build="p"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A11C74E3-5198-BAEA-A111-B3F66AFBC0D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A436F856-2FF5-EBDE-35F9-2AC605AA8D7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AAD04A27-5B20-CF0F-E4BE-5046AF6CDC32}"/>
              </a:ext>
            </a:extLst>
          </p:cNvPr>
          <p:cNvSpPr>
            <a:spLocks noGrp="1"/>
          </p:cNvSpPr>
          <p:nvPr>
            <p:ph type="title"/>
          </p:nvPr>
        </p:nvSpPr>
        <p:spPr>
          <a:xfrm>
            <a:off x="3341687" y="436880"/>
            <a:ext cx="8610600" cy="1295400"/>
          </a:xfrm>
        </p:spPr>
        <p:txBody>
          <a:bodyPr>
            <a:normAutofit/>
          </a:bodyPr>
          <a:lstStyle/>
          <a:p>
            <a:r>
              <a:rPr lang="es-AR" sz="3200" dirty="0"/>
              <a:t>Intercambio de calor entre dos cuerpos a Distinta T</a:t>
            </a:r>
          </a:p>
        </p:txBody>
      </p:sp>
      <p:sp>
        <p:nvSpPr>
          <p:cNvPr id="5" name="Marcador de texto 4">
            <a:extLst>
              <a:ext uri="{FF2B5EF4-FFF2-40B4-BE49-F238E27FC236}">
                <a16:creationId xmlns:a16="http://schemas.microsoft.com/office/drawing/2014/main" id="{B152D9E4-120E-3674-D137-8E5D7A8A2B87}"/>
              </a:ext>
            </a:extLst>
          </p:cNvPr>
          <p:cNvSpPr>
            <a:spLocks noGrp="1"/>
          </p:cNvSpPr>
          <p:nvPr>
            <p:ph type="body" idx="1"/>
          </p:nvPr>
        </p:nvSpPr>
        <p:spPr>
          <a:xfrm>
            <a:off x="917584" y="1919023"/>
            <a:ext cx="9425296" cy="823912"/>
          </a:xfrm>
        </p:spPr>
        <p:txBody>
          <a:bodyPr>
            <a:normAutofit/>
          </a:bodyPr>
          <a:lstStyle/>
          <a:p>
            <a:r>
              <a:rPr lang="es-AR" dirty="0"/>
              <a:t>¿En contacto o adosados a una máquina térmica?</a:t>
            </a:r>
          </a:p>
        </p:txBody>
      </p:sp>
      <p:sp>
        <p:nvSpPr>
          <p:cNvPr id="6" name="Marcador de contenido 5">
            <a:extLst>
              <a:ext uri="{FF2B5EF4-FFF2-40B4-BE49-F238E27FC236}">
                <a16:creationId xmlns:a16="http://schemas.microsoft.com/office/drawing/2014/main" id="{F325BCEE-E7C3-9452-A7DF-043783BBC076}"/>
              </a:ext>
            </a:extLst>
          </p:cNvPr>
          <p:cNvSpPr>
            <a:spLocks noGrp="1"/>
          </p:cNvSpPr>
          <p:nvPr>
            <p:ph sz="half" idx="2"/>
          </p:nvPr>
        </p:nvSpPr>
        <p:spPr>
          <a:xfrm>
            <a:off x="685798" y="2743622"/>
            <a:ext cx="10906761" cy="3677497"/>
          </a:xfrm>
          <a:no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s-AR" sz="2000" dirty="0">
                <a:solidFill>
                  <a:schemeClr val="tx1"/>
                </a:solidFill>
              </a:rPr>
              <a:t>Supongamos por simplicidad cuerpos idénticos</a:t>
            </a:r>
          </a:p>
          <a:p>
            <a:pPr marL="0" indent="0">
              <a:buNone/>
            </a:pPr>
            <a:r>
              <a:rPr lang="es-AR" sz="2000" dirty="0">
                <a:solidFill>
                  <a:schemeClr val="tx1"/>
                </a:solidFill>
              </a:rPr>
              <a:t>¿En cuál caso se obtiene más trabajo?</a:t>
            </a:r>
          </a:p>
          <a:p>
            <a:pPr marL="0" indent="0">
              <a:buNone/>
            </a:pPr>
            <a:endParaRPr lang="es-AR" sz="2000" dirty="0">
              <a:solidFill>
                <a:schemeClr val="tx1"/>
              </a:solidFill>
            </a:endParaRPr>
          </a:p>
          <a:p>
            <a:pPr marL="0" indent="0">
              <a:buNone/>
            </a:pPr>
            <a:r>
              <a:rPr lang="es-AR" sz="2000" dirty="0">
                <a:solidFill>
                  <a:schemeClr val="tx1"/>
                </a:solidFill>
              </a:rPr>
              <a:t>¿En cuál se llegará a la mínima temperatura final?¿por qué?</a:t>
            </a:r>
          </a:p>
          <a:p>
            <a:pPr marL="0" indent="0">
              <a:buNone/>
            </a:pPr>
            <a:endParaRPr lang="es-AR" sz="2000" dirty="0">
              <a:solidFill>
                <a:schemeClr val="tx1"/>
              </a:solidFill>
            </a:endParaRPr>
          </a:p>
          <a:p>
            <a:pPr marL="0" indent="0">
              <a:buNone/>
            </a:pPr>
            <a:r>
              <a:rPr lang="es-AR" sz="2000" dirty="0">
                <a:solidFill>
                  <a:schemeClr val="tx1"/>
                </a:solidFill>
              </a:rPr>
              <a:t>Como veremos en la práctica, será el caso de la máquina térmica, esto es porque parte del calor es transformado en trabajo y por lo tanto el equilibrio térmico se desplaza a menores temperaturas.</a:t>
            </a:r>
          </a:p>
          <a:p>
            <a:pPr marL="0" indent="0">
              <a:buNone/>
            </a:pPr>
            <a:endParaRPr lang="es-AR" sz="2000" dirty="0">
              <a:solidFill>
                <a:schemeClr val="tx1"/>
              </a:solidFill>
            </a:endParaRPr>
          </a:p>
        </p:txBody>
      </p:sp>
    </p:spTree>
    <p:extLst>
      <p:ext uri="{BB962C8B-B14F-4D97-AF65-F5344CB8AC3E}">
        <p14:creationId xmlns:p14="http://schemas.microsoft.com/office/powerpoint/2010/main" val="6690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53A21B55-7ABE-5D99-6099-FC249EC7E8E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67F93281-3785-DAB9-EC1D-1624E2E5E69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 name="Graphic 6" descr="Smiling Face with No Fill">
            <a:extLst>
              <a:ext uri="{FF2B5EF4-FFF2-40B4-BE49-F238E27FC236}">
                <a16:creationId xmlns:a16="http://schemas.microsoft.com/office/drawing/2014/main" id="{A72A4A92-2EBC-0D77-F89C-BF41DCD16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731" y="2272748"/>
            <a:ext cx="3639337" cy="3639337"/>
          </a:xfrm>
          <a:prstGeom prst="rect">
            <a:avLst/>
          </a:prstGeom>
        </p:spPr>
      </p:pic>
      <p:sp>
        <p:nvSpPr>
          <p:cNvPr id="3" name="Marcador de contenido 2">
            <a:extLst>
              <a:ext uri="{FF2B5EF4-FFF2-40B4-BE49-F238E27FC236}">
                <a16:creationId xmlns:a16="http://schemas.microsoft.com/office/drawing/2014/main" id="{30C9A8B4-7885-9F19-6E45-8E7775E7EB8D}"/>
              </a:ext>
            </a:extLst>
          </p:cNvPr>
          <p:cNvSpPr>
            <a:spLocks noGrp="1"/>
          </p:cNvSpPr>
          <p:nvPr>
            <p:ph idx="1"/>
          </p:nvPr>
        </p:nvSpPr>
        <p:spPr>
          <a:xfrm>
            <a:off x="5689600" y="2194560"/>
            <a:ext cx="5816600" cy="4024125"/>
          </a:xfrm>
        </p:spPr>
        <p:txBody>
          <a:bodyPr>
            <a:normAutofit/>
          </a:bodyPr>
          <a:lstStyle/>
          <a:p>
            <a:pPr marL="0" indent="0">
              <a:buNone/>
            </a:pPr>
            <a:r>
              <a:rPr lang="es-AR" sz="8800" dirty="0"/>
              <a:t>FIN </a:t>
            </a:r>
          </a:p>
          <a:p>
            <a:pPr marL="0" indent="0">
              <a:buNone/>
            </a:pPr>
            <a:r>
              <a:rPr lang="es-AR" sz="8800" dirty="0"/>
              <a:t>CLASE 5</a:t>
            </a:r>
          </a:p>
        </p:txBody>
      </p:sp>
    </p:spTree>
    <p:extLst>
      <p:ext uri="{BB962C8B-B14F-4D97-AF65-F5344CB8AC3E}">
        <p14:creationId xmlns:p14="http://schemas.microsoft.com/office/powerpoint/2010/main" val="21217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A3905-E075-A323-471D-10D8E574D1D3}"/>
              </a:ext>
            </a:extLst>
          </p:cNvPr>
          <p:cNvSpPr>
            <a:spLocks noGrp="1"/>
          </p:cNvSpPr>
          <p:nvPr>
            <p:ph type="title"/>
          </p:nvPr>
        </p:nvSpPr>
        <p:spPr>
          <a:xfrm>
            <a:off x="2519680" y="-51565"/>
            <a:ext cx="8610600" cy="1293028"/>
          </a:xfrm>
        </p:spPr>
        <p:txBody>
          <a:bodyPr/>
          <a:lstStyle/>
          <a:p>
            <a:r>
              <a:rPr lang="es-ES" dirty="0"/>
              <a:t>Ecuación de </a:t>
            </a:r>
            <a:r>
              <a:rPr lang="es-ES" dirty="0" err="1"/>
              <a:t>Nerst</a:t>
            </a:r>
            <a:endParaRPr lang="es-AR"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3F6DC935-DC40-7987-E71E-4AA844A688D7}"/>
                  </a:ext>
                </a:extLst>
              </p:cNvPr>
              <p:cNvSpPr>
                <a:spLocks noGrp="1"/>
              </p:cNvSpPr>
              <p:nvPr>
                <p:ph idx="1"/>
              </p:nvPr>
            </p:nvSpPr>
            <p:spPr>
              <a:xfrm>
                <a:off x="167640" y="1513840"/>
                <a:ext cx="11729720" cy="5252720"/>
              </a:xfrm>
            </p:spPr>
            <p:txBody>
              <a:bodyPr>
                <a:noAutofit/>
              </a:bodyPr>
              <a:lstStyle/>
              <a:p>
                <a:pPr marL="0" indent="0" algn="just">
                  <a:lnSpc>
                    <a:spcPct val="107000"/>
                  </a:lnSpc>
                  <a:spcAft>
                    <a:spcPts val="800"/>
                  </a:spcAft>
                  <a:buNone/>
                </a:pPr>
                <a:r>
                  <a:rPr lang="es-AR" sz="2400" dirty="0">
                    <a:effectLst/>
                    <a:latin typeface="Calibri" panose="020F0502020204030204" pitchFamily="34" charset="0"/>
                    <a:ea typeface="Calibri" panose="020F0502020204030204" pitchFamily="34" charset="0"/>
                    <a:cs typeface="Calibri" panose="020F0502020204030204" pitchFamily="34" charset="0"/>
                  </a:rPr>
                  <a:t>Consideremos un sistema aislado compuesto de dos subsistemas (A y B) separados por una membrana diatérmica permeable solo a uno de los componentes, ejemplo el 1.</a:t>
                </a:r>
              </a:p>
              <a:p>
                <a:pPr marL="0" indent="0" algn="just">
                  <a:lnSpc>
                    <a:spcPct val="107000"/>
                  </a:lnSpc>
                  <a:spcAft>
                    <a:spcPts val="800"/>
                  </a:spcAft>
                  <a:buNone/>
                </a:pPr>
                <a:r>
                  <a:rPr lang="es-AR" sz="2400" dirty="0">
                    <a:latin typeface="Calibri" panose="020F0502020204030204" pitchFamily="34" charset="0"/>
                    <a:ea typeface="Calibri" panose="020F0502020204030204" pitchFamily="34" charset="0"/>
                    <a:cs typeface="Calibri" panose="020F0502020204030204" pitchFamily="34" charset="0"/>
                  </a:rPr>
                  <a:t>L</a:t>
                </a:r>
                <a:r>
                  <a:rPr lang="es-AR" sz="2400" dirty="0">
                    <a:effectLst/>
                    <a:latin typeface="Calibri" panose="020F0502020204030204" pitchFamily="34" charset="0"/>
                    <a:ea typeface="Calibri" panose="020F0502020204030204" pitchFamily="34" charset="0"/>
                    <a:cs typeface="Calibri" panose="020F0502020204030204" pitchFamily="34" charset="0"/>
                  </a:rPr>
                  <a:t>as partículas del componente 1, y también podría ser de otras, están cargadas eléctricamente. </a:t>
                </a:r>
              </a:p>
              <a:p>
                <a:pPr marL="0" indent="0" algn="just">
                  <a:lnSpc>
                    <a:spcPct val="107000"/>
                  </a:lnSpc>
                  <a:spcAft>
                    <a:spcPts val="800"/>
                  </a:spcAft>
                  <a:buNone/>
                </a:pPr>
                <a:r>
                  <a:rPr lang="es-AR" sz="2400" dirty="0">
                    <a:effectLst/>
                    <a:latin typeface="Calibri" panose="020F0502020204030204" pitchFamily="34" charset="0"/>
                    <a:ea typeface="Calibri" panose="020F0502020204030204" pitchFamily="34" charset="0"/>
                    <a:cs typeface="Calibri" panose="020F0502020204030204" pitchFamily="34" charset="0"/>
                  </a:rPr>
                  <a:t>En este caso el equilibrio a trabajar es electroquímico. </a:t>
                </a:r>
              </a:p>
              <a:p>
                <a:pPr marL="0" indent="0" algn="just">
                  <a:lnSpc>
                    <a:spcPct val="107000"/>
                  </a:lnSpc>
                  <a:spcAft>
                    <a:spcPts val="800"/>
                  </a:spcAft>
                  <a:buNone/>
                </a:pPr>
                <a:r>
                  <a:rPr lang="es-AR" sz="2400" dirty="0">
                    <a:effectLst/>
                    <a:latin typeface="Calibri" panose="020F0502020204030204" pitchFamily="34" charset="0"/>
                    <a:ea typeface="Calibri" panose="020F0502020204030204" pitchFamily="34" charset="0"/>
                    <a:cs typeface="Calibri" panose="020F0502020204030204" pitchFamily="34" charset="0"/>
                  </a:rPr>
                  <a:t>Debemos considerar tanto al gradiente de concentración como el eléctrico como fuerzas impulsoras que compiten para alcanzar el equilibrio. Esto quiere decir, la diferencia de concentración de 1 lleva necesariamente a una diferencia de carga eléctrica a ambos lados de la membrana, que puede estar influida si existen otros tipos de partículas cargadas. </a:t>
                </a:r>
              </a:p>
              <a:p>
                <a:pPr marL="0" indent="0">
                  <a:buNone/>
                </a:pPr>
                <a:r>
                  <a:rPr lang="es-ES" sz="2400" dirty="0">
                    <a:effectLst/>
                    <a:latin typeface="Calibri" panose="020F0502020204030204" pitchFamily="34" charset="0"/>
                    <a:ea typeface="Calibri" panose="020F0502020204030204" pitchFamily="34" charset="0"/>
                    <a:cs typeface="Calibri" panose="020F0502020204030204" pitchFamily="34" charset="0"/>
                  </a:rPr>
                  <a:t>En equilibrio: </a:t>
                </a:r>
                <a14:m>
                  <m:oMath xmlns:m="http://schemas.openxmlformats.org/officeDocument/2006/math">
                    <m:sSup>
                      <m:sSupPr>
                        <m:ctrlPr>
                          <a:rPr lang="es-AR" sz="2400" i="1">
                            <a:effectLst/>
                            <a:latin typeface="Cambria Math" panose="02040503050406030204" pitchFamily="18" charset="0"/>
                          </a:rPr>
                        </m:ctrlPr>
                      </m:sSupPr>
                      <m:e>
                        <m:r>
                          <a:rPr lang="es-US" sz="2400" i="1">
                            <a:effectLst/>
                            <a:latin typeface="Cambria Math" panose="02040503050406030204" pitchFamily="18" charset="0"/>
                            <a:ea typeface="Calibri" panose="020F0502020204030204" pitchFamily="34" charset="0"/>
                            <a:cs typeface="Times New Roman" panose="02020603050405020304" pitchFamily="18" charset="0"/>
                          </a:rPr>
                          <m:t>𝑇</m:t>
                        </m:r>
                      </m:e>
                      <m:sup>
                        <m:r>
                          <a:rPr lang="es-US" sz="2400" i="1">
                            <a:effectLst/>
                            <a:latin typeface="Cambria Math" panose="02040503050406030204" pitchFamily="18" charset="0"/>
                            <a:ea typeface="Calibri" panose="020F0502020204030204" pitchFamily="34" charset="0"/>
                            <a:cs typeface="Times New Roman" panose="02020603050405020304" pitchFamily="18" charset="0"/>
                          </a:rPr>
                          <m:t>𝐴</m:t>
                        </m:r>
                      </m:sup>
                    </m:sSup>
                    <m:r>
                      <a:rPr lang="es-US"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AR" sz="2400" i="1">
                            <a:effectLst/>
                            <a:latin typeface="Cambria Math" panose="02040503050406030204" pitchFamily="18" charset="0"/>
                          </a:rPr>
                        </m:ctrlPr>
                      </m:sSupPr>
                      <m:e>
                        <m:r>
                          <a:rPr lang="es-US" sz="2400" i="1">
                            <a:effectLst/>
                            <a:latin typeface="Cambria Math" panose="02040503050406030204" pitchFamily="18" charset="0"/>
                            <a:ea typeface="Calibri" panose="020F0502020204030204" pitchFamily="34" charset="0"/>
                            <a:cs typeface="Times New Roman" panose="02020603050405020304" pitchFamily="18" charset="0"/>
                          </a:rPr>
                          <m:t>𝑇</m:t>
                        </m:r>
                      </m:e>
                      <m:sup>
                        <m:r>
                          <a:rPr lang="es-US" sz="2400" i="1">
                            <a:effectLst/>
                            <a:latin typeface="Cambria Math" panose="02040503050406030204" pitchFamily="18" charset="0"/>
                            <a:ea typeface="Calibri" panose="020F0502020204030204" pitchFamily="34" charset="0"/>
                            <a:cs typeface="Times New Roman" panose="02020603050405020304" pitchFamily="18" charset="0"/>
                          </a:rPr>
                          <m:t>𝐵</m:t>
                        </m:r>
                      </m:sup>
                    </m:sSup>
                    <m:r>
                      <a:rPr lang="es-US" sz="2400" i="1">
                        <a:effectLst/>
                        <a:latin typeface="Cambria Math" panose="02040503050406030204" pitchFamily="18" charset="0"/>
                        <a:ea typeface="Calibri" panose="020F0502020204030204" pitchFamily="34" charset="0"/>
                        <a:cs typeface="Times New Roman" panose="02020603050405020304" pitchFamily="18" charset="0"/>
                      </a:rPr>
                      <m:t>=</m:t>
                    </m:r>
                    <m:r>
                      <a:rPr lang="es-US" sz="2400" i="1">
                        <a:effectLst/>
                        <a:latin typeface="Cambria Math" panose="02040503050406030204" pitchFamily="18" charset="0"/>
                        <a:ea typeface="Calibri" panose="020F0502020204030204" pitchFamily="34" charset="0"/>
                        <a:cs typeface="Times New Roman" panose="02020603050405020304" pitchFamily="18" charset="0"/>
                      </a:rPr>
                      <m:t>𝑇</m:t>
                    </m:r>
                    <m:r>
                      <a:rPr lang="es-US" sz="2400" i="1">
                        <a:effectLst/>
                        <a:latin typeface="Cambria Math" panose="02040503050406030204" pitchFamily="18" charset="0"/>
                        <a:ea typeface="Calibri" panose="020F0502020204030204" pitchFamily="34" charset="0"/>
                        <a:cs typeface="Times New Roman" panose="02020603050405020304" pitchFamily="18" charset="0"/>
                      </a:rPr>
                      <m:t>  </m:t>
                    </m:r>
                    <m:r>
                      <a:rPr lang="es-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s-US"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AR" sz="2400" i="1">
                                <a:effectLst/>
                                <a:latin typeface="Cambria Math" panose="02040503050406030204" pitchFamily="18" charset="0"/>
                              </a:rPr>
                            </m:ctrlPr>
                          </m:sSupPr>
                          <m:e>
                            <m:acc>
                              <m:accPr>
                                <m:chr m:val="̃"/>
                                <m:ctrlPr>
                                  <a:rPr lang="es-AR" sz="2400" i="1">
                                    <a:effectLst/>
                                    <a:latin typeface="Cambria Math" panose="02040503050406030204" pitchFamily="18" charset="0"/>
                                  </a:rPr>
                                </m:ctrlPr>
                              </m:accPr>
                              <m:e>
                                <m:r>
                                  <a:rPr lang="es-US" sz="2400" i="1">
                                    <a:effectLst/>
                                    <a:latin typeface="Cambria Math" panose="02040503050406030204" pitchFamily="18" charset="0"/>
                                    <a:ea typeface="Calibri" panose="020F0502020204030204" pitchFamily="34" charset="0"/>
                                    <a:cs typeface="Times New Roman" panose="02020603050405020304" pitchFamily="18" charset="0"/>
                                  </a:rPr>
                                  <m:t>𝜇</m:t>
                                </m:r>
                              </m:e>
                            </m:acc>
                          </m:e>
                          <m:sup>
                            <m:r>
                              <a:rPr lang="es-US" sz="2400" i="1">
                                <a:effectLst/>
                                <a:latin typeface="Cambria Math" panose="02040503050406030204" pitchFamily="18" charset="0"/>
                                <a:ea typeface="Calibri" panose="020F0502020204030204" pitchFamily="34" charset="0"/>
                                <a:cs typeface="Times New Roman" panose="02020603050405020304" pitchFamily="18" charset="0"/>
                              </a:rPr>
                              <m:t>𝐴</m:t>
                            </m:r>
                          </m:sup>
                        </m:sSup>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AR" sz="2400" i="1">
                                <a:effectLst/>
                                <a:latin typeface="Cambria Math" panose="02040503050406030204" pitchFamily="18" charset="0"/>
                              </a:rPr>
                            </m:ctrlPr>
                          </m:sSupPr>
                          <m:e>
                            <m:acc>
                              <m:accPr>
                                <m:chr m:val="̃"/>
                                <m:ctrlPr>
                                  <a:rPr lang="es-AR" sz="2400" i="1">
                                    <a:effectLst/>
                                    <a:latin typeface="Cambria Math" panose="02040503050406030204" pitchFamily="18" charset="0"/>
                                  </a:rPr>
                                </m:ctrlPr>
                              </m:accPr>
                              <m:e>
                                <m:r>
                                  <a:rPr lang="es-US" sz="2400" i="1">
                                    <a:effectLst/>
                                    <a:latin typeface="Cambria Math" panose="02040503050406030204" pitchFamily="18" charset="0"/>
                                    <a:ea typeface="Calibri" panose="020F0502020204030204" pitchFamily="34" charset="0"/>
                                    <a:cs typeface="Times New Roman" panose="02020603050405020304" pitchFamily="18" charset="0"/>
                                  </a:rPr>
                                  <m:t>𝜇</m:t>
                                </m:r>
                              </m:e>
                            </m:acc>
                          </m:e>
                          <m:sup>
                            <m:r>
                              <a:rPr lang="es-US" sz="2400" i="1">
                                <a:effectLst/>
                                <a:latin typeface="Cambria Math" panose="02040503050406030204" pitchFamily="18" charset="0"/>
                                <a:ea typeface="Calibri" panose="020F0502020204030204" pitchFamily="34" charset="0"/>
                                <a:cs typeface="Times New Roman" panose="02020603050405020304" pitchFamily="18" charset="0"/>
                              </a:rPr>
                              <m:t>𝐵</m:t>
                            </m:r>
                          </m:sup>
                        </m:sSup>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US" sz="2400" dirty="0">
                    <a:effectLst/>
                    <a:latin typeface="Calibri" panose="020F0502020204030204" pitchFamily="34" charset="0"/>
                    <a:ea typeface="Calibri" panose="020F0502020204030204" pitchFamily="34" charset="0"/>
                    <a:cs typeface="Calibri" panose="020F0502020204030204" pitchFamily="34" charset="0"/>
                  </a:rPr>
                  <a:t> con</a:t>
                </a:r>
                <a14:m>
                  <m:oMath xmlns:m="http://schemas.openxmlformats.org/officeDocument/2006/math">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s-AR" sz="2400" i="1">
                                <a:effectLst/>
                                <a:latin typeface="Cambria Math" panose="02040503050406030204" pitchFamily="18" charset="0"/>
                              </a:rPr>
                            </m:ctrlPr>
                          </m:accPr>
                          <m:e>
                            <m:r>
                              <a:rPr lang="es-US" sz="2400" i="1">
                                <a:effectLst/>
                                <a:latin typeface="Cambria Math" panose="02040503050406030204" pitchFamily="18" charset="0"/>
                                <a:ea typeface="Calibri" panose="020F0502020204030204" pitchFamily="34" charset="0"/>
                                <a:cs typeface="Times New Roman" panose="02020603050405020304" pitchFamily="18" charset="0"/>
                              </a:rPr>
                              <m:t>𝜇</m:t>
                            </m:r>
                          </m:e>
                        </m:acc>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US" sz="2400" i="1">
                        <a:effectLst/>
                        <a:latin typeface="Cambria Math" panose="02040503050406030204" pitchFamily="18" charset="0"/>
                        <a:ea typeface="Calibri" panose="020F0502020204030204" pitchFamily="34" charset="0"/>
                        <a:cs typeface="Times New Roman" panose="02020603050405020304" pitchFamily="18" charset="0"/>
                      </a:rPr>
                      <m:t>𝐹</m:t>
                    </m:r>
                    <m:sSub>
                      <m:sSubPr>
                        <m:ctrlPr>
                          <a:rPr lang="es-AR" sz="2400" i="1">
                            <a:effectLst/>
                            <a:latin typeface="Cambria Math" panose="02040503050406030204" pitchFamily="18" charset="0"/>
                          </a:rPr>
                        </m:ctrlPr>
                      </m:sSubPr>
                      <m:e>
                        <m:r>
                          <a:rPr lang="es-US" sz="2400" i="1">
                            <a:effectLst/>
                            <a:latin typeface="Cambria Math" panose="02040503050406030204" pitchFamily="18" charset="0"/>
                            <a:ea typeface="Calibri" panose="020F0502020204030204" pitchFamily="34" charset="0"/>
                            <a:cs typeface="Times New Roman" panose="02020603050405020304" pitchFamily="18" charset="0"/>
                          </a:rPr>
                          <m:t>𝜑</m:t>
                        </m:r>
                      </m:e>
                      <m:sub>
                        <m:r>
                          <a:rPr lang="es-US" sz="2400" i="1">
                            <a:effectLst/>
                            <a:latin typeface="Cambria Math" panose="02040503050406030204" pitchFamily="18" charset="0"/>
                            <a:ea typeface="Calibri" panose="020F0502020204030204" pitchFamily="34" charset="0"/>
                            <a:cs typeface="Times New Roman" panose="02020603050405020304" pitchFamily="18" charset="0"/>
                          </a:rPr>
                          <m:t>𝐸</m:t>
                        </m:r>
                      </m:sub>
                    </m:sSub>
                  </m:oMath>
                </a14:m>
                <a:endParaRPr lang="es-AR"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AR" sz="24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contenido 2">
                <a:extLst>
                  <a:ext uri="{FF2B5EF4-FFF2-40B4-BE49-F238E27FC236}">
                    <a16:creationId xmlns:a16="http://schemas.microsoft.com/office/drawing/2014/main" id="{3F6DC935-DC40-7987-E71E-4AA844A688D7}"/>
                  </a:ext>
                </a:extLst>
              </p:cNvPr>
              <p:cNvSpPr>
                <a:spLocks noGrp="1" noRot="1" noChangeAspect="1" noMove="1" noResize="1" noEditPoints="1" noAdjustHandles="1" noChangeArrowheads="1" noChangeShapeType="1" noTextEdit="1"/>
              </p:cNvSpPr>
              <p:nvPr>
                <p:ph idx="1"/>
              </p:nvPr>
            </p:nvSpPr>
            <p:spPr>
              <a:xfrm>
                <a:off x="167640" y="1513840"/>
                <a:ext cx="11729720" cy="5252720"/>
              </a:xfrm>
              <a:blipFill>
                <a:blip r:embed="rId2"/>
                <a:stretch>
                  <a:fillRect l="-832" t="-812" r="-780"/>
                </a:stretch>
              </a:blipFill>
            </p:spPr>
            <p:txBody>
              <a:bodyPr/>
              <a:lstStyle/>
              <a:p>
                <a:r>
                  <a:rPr lang="es-AR">
                    <a:noFill/>
                  </a:rPr>
                  <a:t> </a:t>
                </a:r>
              </a:p>
            </p:txBody>
          </p:sp>
        </mc:Fallback>
      </mc:AlternateContent>
    </p:spTree>
    <p:extLst>
      <p:ext uri="{BB962C8B-B14F-4D97-AF65-F5344CB8AC3E}">
        <p14:creationId xmlns:p14="http://schemas.microsoft.com/office/powerpoint/2010/main" val="26111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018DD-740F-61D6-98F3-D6417B64D6AA}"/>
              </a:ext>
            </a:extLst>
          </p:cNvPr>
          <p:cNvSpPr>
            <a:spLocks noGrp="1"/>
          </p:cNvSpPr>
          <p:nvPr>
            <p:ph type="title"/>
          </p:nvPr>
        </p:nvSpPr>
        <p:spPr>
          <a:xfrm>
            <a:off x="2466990" y="0"/>
            <a:ext cx="8610600" cy="1293028"/>
          </a:xfrm>
        </p:spPr>
        <p:txBody>
          <a:bodyPr>
            <a:normAutofit/>
          </a:bodyPr>
          <a:lstStyle/>
          <a:p>
            <a:r>
              <a:rPr lang="es-ES" sz="3200" dirty="0"/>
              <a:t>Ecuación de </a:t>
            </a:r>
            <a:r>
              <a:rPr lang="es-ES" sz="3200" dirty="0" err="1"/>
              <a:t>Nerst</a:t>
            </a:r>
            <a:endParaRPr lang="es-AR" sz="3200"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8BC0FF2-DED4-DACA-DFA0-0DFAA0DA5754}"/>
                  </a:ext>
                </a:extLst>
              </p:cNvPr>
              <p:cNvSpPr>
                <a:spLocks noGrp="1"/>
              </p:cNvSpPr>
              <p:nvPr>
                <p:ph idx="1"/>
              </p:nvPr>
            </p:nvSpPr>
            <p:spPr>
              <a:xfrm>
                <a:off x="0" y="1097960"/>
                <a:ext cx="12065000" cy="5367570"/>
              </a:xfrm>
            </p:spPr>
            <p:txBody>
              <a:bodyPr>
                <a:noAutofit/>
              </a:bodyPr>
              <a:lstStyle/>
              <a:p>
                <a:pPr marL="0" indent="0">
                  <a:buNone/>
                </a:pPr>
                <a:r>
                  <a:rPr lang="es-AR" dirty="0">
                    <a:effectLst/>
                    <a:latin typeface="Calibri" panose="020F0502020204030204" pitchFamily="34" charset="0"/>
                    <a:ea typeface="Calibri" panose="020F0502020204030204" pitchFamily="34" charset="0"/>
                    <a:cs typeface="Calibri" panose="020F0502020204030204" pitchFamily="34" charset="0"/>
                  </a:rPr>
                  <a:t>Si consideramos una solución ideal su potencial químico estará dado por:</a:t>
                </a: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Sup>
                        <m:sSubSupPr>
                          <m:ctrlPr>
                            <a:rPr lang="es-ES" b="0" i="1" smtClean="0">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b="0" i="1" smtClean="0">
                              <a:effectLst/>
                              <a:latin typeface="Cambria Math" panose="02040503050406030204" pitchFamily="18" charset="0"/>
                              <a:ea typeface="Times New Roman" panose="02020603050405020304" pitchFamily="18" charset="0"/>
                              <a:cs typeface="Arial" panose="020B0604020202020204" pitchFamily="34" charset="0"/>
                            </a:rPr>
                            <m:t>𝜇</m:t>
                          </m:r>
                        </m:e>
                        <m:sub>
                          <m:r>
                            <a:rPr lang="es-ES" b="0" i="1" smtClean="0">
                              <a:effectLst/>
                              <a:latin typeface="Cambria Math" panose="02040503050406030204" pitchFamily="18" charset="0"/>
                              <a:ea typeface="Times New Roman" panose="02020603050405020304" pitchFamily="18" charset="0"/>
                              <a:cs typeface="Arial" panose="020B0604020202020204" pitchFamily="34" charset="0"/>
                            </a:rPr>
                            <m:t>1</m:t>
                          </m:r>
                        </m:sub>
                        <m:sup>
                          <m:r>
                            <a:rPr lang="es-ES" b="0" i="1" smtClean="0">
                              <a:effectLst/>
                              <a:latin typeface="Cambria Math" panose="02040503050406030204" pitchFamily="18" charset="0"/>
                              <a:ea typeface="Times New Roman" panose="02020603050405020304" pitchFamily="18" charset="0"/>
                              <a:cs typeface="Arial" panose="020B0604020202020204" pitchFamily="34" charset="0"/>
                            </a:rPr>
                            <m:t>𝐴</m:t>
                          </m:r>
                        </m:sup>
                      </m:sSubSup>
                      <m:r>
                        <a:rPr lang="es-ES" b="0" i="1" smtClean="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latin typeface="Cambria Math" panose="02040503050406030204" pitchFamily="18" charset="0"/>
                              <a:ea typeface="Times New Roman" panose="02020603050405020304" pitchFamily="18" charset="0"/>
                              <a:cs typeface="Arial" panose="020B0604020202020204" pitchFamily="34" charset="0"/>
                            </a:rPr>
                          </m:ctrlPr>
                        </m:sSubPr>
                        <m:e>
                          <m:r>
                            <a:rPr lang="es-AR" i="1">
                              <a:latin typeface="Cambria Math" panose="02040503050406030204" pitchFamily="18" charset="0"/>
                              <a:ea typeface="Times New Roman" panose="02020603050405020304" pitchFamily="18" charset="0"/>
                              <a:cs typeface="Arial" panose="020B0604020202020204" pitchFamily="34" charset="0"/>
                            </a:rPr>
                            <m:t>𝑓</m:t>
                          </m:r>
                        </m:e>
                        <m:sub>
                          <m:r>
                            <a:rPr lang="es-AR" i="1">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latin typeface="Cambria Math" panose="02040503050406030204" pitchFamily="18" charset="0"/>
                              <a:ea typeface="Times New Roman" panose="02020603050405020304" pitchFamily="18" charset="0"/>
                              <a:cs typeface="Arial" panose="020B0604020202020204" pitchFamily="34" charset="0"/>
                            </a:rPr>
                          </m:ctrlPr>
                        </m:dPr>
                        <m:e>
                          <m:r>
                            <a:rPr lang="es-AR" i="1">
                              <a:latin typeface="Cambria Math" panose="02040503050406030204" pitchFamily="18" charset="0"/>
                              <a:ea typeface="Times New Roman" panose="02020603050405020304" pitchFamily="18" charset="0"/>
                              <a:cs typeface="Arial" panose="020B0604020202020204" pitchFamily="34" charset="0"/>
                            </a:rPr>
                            <m:t>𝑇</m:t>
                          </m:r>
                        </m:e>
                      </m:d>
                      <m:r>
                        <a:rPr lang="es-AR" i="1">
                          <a:latin typeface="Cambria Math" panose="02040503050406030204" pitchFamily="18" charset="0"/>
                          <a:ea typeface="Times New Roman" panose="02020603050405020304" pitchFamily="18" charset="0"/>
                          <a:cs typeface="Arial" panose="020B0604020202020204" pitchFamily="34" charset="0"/>
                        </a:rPr>
                        <m:t>+</m:t>
                      </m:r>
                      <m:r>
                        <a:rPr lang="es-AR" i="1">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latin typeface="Cambria Math" panose="02040503050406030204" pitchFamily="18" charset="0"/>
                                          <a:ea typeface="Times New Roman" panose="02020603050405020304" pitchFamily="18" charset="0"/>
                                          <a:cs typeface="Arial" panose="020B0604020202020204" pitchFamily="34" charset="0"/>
                                        </a:rPr>
                                      </m:ctrlPr>
                                    </m:sSubSupPr>
                                    <m:e>
                                      <m:r>
                                        <a:rPr lang="es-AR" i="1">
                                          <a:latin typeface="Cambria Math" panose="02040503050406030204" pitchFamily="18" charset="0"/>
                                          <a:ea typeface="Times New Roman" panose="02020603050405020304" pitchFamily="18" charset="0"/>
                                          <a:cs typeface="Arial" panose="020B0604020202020204" pitchFamily="34" charset="0"/>
                                        </a:rPr>
                                        <m:t>𝑁</m:t>
                                      </m:r>
                                    </m:e>
                                    <m:sub>
                                      <m:r>
                                        <a:rPr lang="es-AR" i="1">
                                          <a:latin typeface="Cambria Math" panose="02040503050406030204" pitchFamily="18" charset="0"/>
                                          <a:ea typeface="Times New Roman" panose="02020603050405020304" pitchFamily="18" charset="0"/>
                                          <a:cs typeface="Arial" panose="020B0604020202020204" pitchFamily="34" charset="0"/>
                                        </a:rPr>
                                        <m:t>1</m:t>
                                      </m:r>
                                    </m:sub>
                                    <m:sup>
                                      <m:r>
                                        <a:rPr lang="es-AR" i="1">
                                          <a:latin typeface="Cambria Math" panose="02040503050406030204" pitchFamily="18" charset="0"/>
                                          <a:ea typeface="Times New Roman" panose="02020603050405020304" pitchFamily="18" charset="0"/>
                                          <a:cs typeface="Arial" panose="020B0604020202020204" pitchFamily="34" charset="0"/>
                                        </a:rPr>
                                        <m:t>𝐴</m:t>
                                      </m:r>
                                    </m:sup>
                                  </m:sSubSup>
                                </m:num>
                                <m:den>
                                  <m:sSup>
                                    <m:sSupPr>
                                      <m:ctrlPr>
                                        <a:rPr lang="es-AR" i="1">
                                          <a:latin typeface="Cambria Math" panose="02040503050406030204" pitchFamily="18" charset="0"/>
                                          <a:ea typeface="Times New Roman" panose="02020603050405020304" pitchFamily="18" charset="0"/>
                                          <a:cs typeface="Arial" panose="020B0604020202020204" pitchFamily="34" charset="0"/>
                                        </a:rPr>
                                      </m:ctrlPr>
                                    </m:sSupPr>
                                    <m:e>
                                      <m:r>
                                        <a:rPr lang="es-AR" i="1">
                                          <a:latin typeface="Cambria Math" panose="02040503050406030204" pitchFamily="18" charset="0"/>
                                          <a:ea typeface="Times New Roman" panose="02020603050405020304" pitchFamily="18" charset="0"/>
                                          <a:cs typeface="Arial" panose="020B0604020202020204" pitchFamily="34" charset="0"/>
                                        </a:rPr>
                                        <m:t>𝑉</m:t>
                                      </m:r>
                                    </m:e>
                                    <m:sup>
                                      <m:r>
                                        <a:rPr lang="es-AR" i="1">
                                          <a:latin typeface="Cambria Math" panose="02040503050406030204" pitchFamily="18" charset="0"/>
                                          <a:ea typeface="Times New Roman" panose="02020603050405020304" pitchFamily="18" charset="0"/>
                                          <a:cs typeface="Arial" panose="020B0604020202020204" pitchFamily="34" charset="0"/>
                                        </a:rPr>
                                        <m:t>𝐴</m:t>
                                      </m:r>
                                    </m:sup>
                                  </m:sSup>
                                </m:den>
                              </m:f>
                            </m:e>
                          </m:d>
                        </m:e>
                      </m:func>
                      <m:r>
                        <a:rPr lang="es-ES" b="0" i="1" smtClean="0">
                          <a:latin typeface="Cambria Math" panose="02040503050406030204" pitchFamily="18" charset="0"/>
                          <a:ea typeface="Times New Roman" panose="02020603050405020304" pitchFamily="18" charset="0"/>
                          <a:cs typeface="Arial" panose="020B0604020202020204" pitchFamily="34" charset="0"/>
                        </a:rPr>
                        <m:t>     </m:t>
                      </m:r>
                      <m:r>
                        <a:rPr lang="es-ES" b="0" i="1" smtClean="0">
                          <a:latin typeface="Cambria Math" panose="02040503050406030204" pitchFamily="18" charset="0"/>
                          <a:ea typeface="Times New Roman" panose="02020603050405020304" pitchFamily="18" charset="0"/>
                          <a:cs typeface="Arial" panose="020B0604020202020204" pitchFamily="34" charset="0"/>
                        </a:rPr>
                        <m:t>𝑦</m:t>
                      </m:r>
                      <m:r>
                        <a:rPr lang="es-ES" b="0" i="1" smtClean="0">
                          <a:latin typeface="Cambria Math" panose="02040503050406030204" pitchFamily="18" charset="0"/>
                          <a:ea typeface="Times New Roman" panose="02020603050405020304" pitchFamily="18" charset="0"/>
                          <a:cs typeface="Arial" panose="020B0604020202020204" pitchFamily="34" charset="0"/>
                        </a:rPr>
                        <m:t>      </m:t>
                      </m:r>
                      <m:sSubSup>
                        <m:sSubSupPr>
                          <m:ctrlPr>
                            <a:rPr lang="es-ES" b="0" i="1" smtClean="0">
                              <a:latin typeface="Cambria Math" panose="02040503050406030204" pitchFamily="18" charset="0"/>
                              <a:ea typeface="Times New Roman" panose="02020603050405020304" pitchFamily="18" charset="0"/>
                              <a:cs typeface="Arial" panose="020B0604020202020204" pitchFamily="34" charset="0"/>
                            </a:rPr>
                          </m:ctrlPr>
                        </m:sSubSupPr>
                        <m:e>
                          <m:r>
                            <a:rPr lang="es-ES" i="1">
                              <a:latin typeface="Cambria Math" panose="02040503050406030204" pitchFamily="18" charset="0"/>
                              <a:ea typeface="Times New Roman" panose="02020603050405020304" pitchFamily="18" charset="0"/>
                              <a:cs typeface="Arial" panose="020B0604020202020204" pitchFamily="34" charset="0"/>
                            </a:rPr>
                            <m:t>𝜇</m:t>
                          </m:r>
                        </m:e>
                        <m:sub>
                          <m:r>
                            <a:rPr lang="es-ES" i="1">
                              <a:latin typeface="Cambria Math" panose="02040503050406030204" pitchFamily="18" charset="0"/>
                              <a:ea typeface="Times New Roman" panose="02020603050405020304" pitchFamily="18" charset="0"/>
                              <a:cs typeface="Arial" panose="020B0604020202020204" pitchFamily="34" charset="0"/>
                            </a:rPr>
                            <m:t>1</m:t>
                          </m:r>
                        </m:sub>
                        <m:sup>
                          <m:r>
                            <a:rPr lang="es-ES" b="0" i="1" smtClean="0">
                              <a:latin typeface="Cambria Math" panose="02040503050406030204" pitchFamily="18" charset="0"/>
                              <a:ea typeface="Times New Roman" panose="02020603050405020304" pitchFamily="18" charset="0"/>
                              <a:cs typeface="Arial" panose="020B0604020202020204" pitchFamily="34" charset="0"/>
                            </a:rPr>
                            <m:t>𝐵</m:t>
                          </m:r>
                        </m:sup>
                      </m:sSubSup>
                      <m:r>
                        <a:rPr lang="es-ES" i="1">
                          <a:latin typeface="Cambria Math" panose="02040503050406030204" pitchFamily="18" charset="0"/>
                          <a:ea typeface="Times New Roman" panose="02020603050405020304" pitchFamily="18" charset="0"/>
                          <a:cs typeface="Arial" panose="020B0604020202020204" pitchFamily="34" charset="0"/>
                        </a:rPr>
                        <m:t>=</m:t>
                      </m:r>
                      <m:sSub>
                        <m:sSubPr>
                          <m:ctrlPr>
                            <a:rPr lang="es-AR" i="1">
                              <a:latin typeface="Cambria Math" panose="02040503050406030204" pitchFamily="18" charset="0"/>
                              <a:ea typeface="Times New Roman" panose="02020603050405020304" pitchFamily="18" charset="0"/>
                              <a:cs typeface="Arial" panose="020B0604020202020204" pitchFamily="34" charset="0"/>
                            </a:rPr>
                          </m:ctrlPr>
                        </m:sSubPr>
                        <m:e>
                          <m:r>
                            <a:rPr lang="es-AR" i="1">
                              <a:latin typeface="Cambria Math" panose="02040503050406030204" pitchFamily="18" charset="0"/>
                              <a:ea typeface="Times New Roman" panose="02020603050405020304" pitchFamily="18" charset="0"/>
                              <a:cs typeface="Arial" panose="020B0604020202020204" pitchFamily="34" charset="0"/>
                            </a:rPr>
                            <m:t>𝑓</m:t>
                          </m:r>
                        </m:e>
                        <m:sub>
                          <m:r>
                            <a:rPr lang="es-AR" i="1">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latin typeface="Cambria Math" panose="02040503050406030204" pitchFamily="18" charset="0"/>
                              <a:ea typeface="Times New Roman" panose="02020603050405020304" pitchFamily="18" charset="0"/>
                              <a:cs typeface="Arial" panose="020B0604020202020204" pitchFamily="34" charset="0"/>
                            </a:rPr>
                          </m:ctrlPr>
                        </m:dPr>
                        <m:e>
                          <m:r>
                            <a:rPr lang="es-AR" i="1">
                              <a:latin typeface="Cambria Math" panose="02040503050406030204" pitchFamily="18" charset="0"/>
                              <a:ea typeface="Times New Roman" panose="02020603050405020304" pitchFamily="18" charset="0"/>
                              <a:cs typeface="Arial" panose="020B0604020202020204" pitchFamily="34" charset="0"/>
                            </a:rPr>
                            <m:t>𝑇</m:t>
                          </m:r>
                        </m:e>
                      </m:d>
                      <m:r>
                        <a:rPr lang="es-AR" i="1">
                          <a:latin typeface="Cambria Math" panose="02040503050406030204" pitchFamily="18" charset="0"/>
                          <a:ea typeface="Times New Roman" panose="02020603050405020304" pitchFamily="18" charset="0"/>
                          <a:cs typeface="Arial" panose="020B0604020202020204" pitchFamily="34" charset="0"/>
                        </a:rPr>
                        <m:t>+</m:t>
                      </m:r>
                      <m:r>
                        <a:rPr lang="es-AR" i="1">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latin typeface="Cambria Math" panose="02040503050406030204" pitchFamily="18" charset="0"/>
                                          <a:ea typeface="Times New Roman" panose="02020603050405020304" pitchFamily="18" charset="0"/>
                                          <a:cs typeface="Arial" panose="020B0604020202020204" pitchFamily="34" charset="0"/>
                                        </a:rPr>
                                      </m:ctrlPr>
                                    </m:sSubSupPr>
                                    <m:e>
                                      <m:r>
                                        <a:rPr lang="es-AR" i="1">
                                          <a:latin typeface="Cambria Math" panose="02040503050406030204" pitchFamily="18" charset="0"/>
                                          <a:ea typeface="Times New Roman" panose="02020603050405020304" pitchFamily="18" charset="0"/>
                                          <a:cs typeface="Arial" panose="020B0604020202020204" pitchFamily="34" charset="0"/>
                                        </a:rPr>
                                        <m:t>𝑁</m:t>
                                      </m:r>
                                    </m:e>
                                    <m:sub>
                                      <m:r>
                                        <a:rPr lang="es-AR" i="1">
                                          <a:latin typeface="Cambria Math" panose="02040503050406030204" pitchFamily="18" charset="0"/>
                                          <a:ea typeface="Times New Roman" panose="02020603050405020304" pitchFamily="18" charset="0"/>
                                          <a:cs typeface="Arial" panose="020B0604020202020204" pitchFamily="34" charset="0"/>
                                        </a:rPr>
                                        <m:t>1</m:t>
                                      </m:r>
                                    </m:sub>
                                    <m:sup>
                                      <m:r>
                                        <a:rPr lang="es-ES" b="0" i="1" smtClean="0">
                                          <a:latin typeface="Cambria Math" panose="02040503050406030204" pitchFamily="18" charset="0"/>
                                          <a:ea typeface="Times New Roman" panose="02020603050405020304" pitchFamily="18" charset="0"/>
                                          <a:cs typeface="Arial" panose="020B0604020202020204" pitchFamily="34" charset="0"/>
                                        </a:rPr>
                                        <m:t>𝐵</m:t>
                                      </m:r>
                                    </m:sup>
                                  </m:sSubSup>
                                </m:num>
                                <m:den>
                                  <m:sSup>
                                    <m:sSupPr>
                                      <m:ctrlPr>
                                        <a:rPr lang="es-AR" i="1" smtClean="0">
                                          <a:latin typeface="Cambria Math" panose="02040503050406030204" pitchFamily="18" charset="0"/>
                                          <a:ea typeface="Times New Roman" panose="02020603050405020304" pitchFamily="18" charset="0"/>
                                          <a:cs typeface="Arial" panose="020B0604020202020204" pitchFamily="34" charset="0"/>
                                        </a:rPr>
                                      </m:ctrlPr>
                                    </m:sSupPr>
                                    <m:e>
                                      <m:r>
                                        <a:rPr lang="es-AR" i="1">
                                          <a:latin typeface="Cambria Math" panose="02040503050406030204" pitchFamily="18" charset="0"/>
                                          <a:ea typeface="Times New Roman" panose="02020603050405020304" pitchFamily="18" charset="0"/>
                                          <a:cs typeface="Arial" panose="020B0604020202020204" pitchFamily="34" charset="0"/>
                                        </a:rPr>
                                        <m:t>𝑉</m:t>
                                      </m:r>
                                    </m:e>
                                    <m:sup>
                                      <m:r>
                                        <a:rPr lang="es-ES" b="0" i="1" smtClean="0">
                                          <a:latin typeface="Cambria Math" panose="02040503050406030204" pitchFamily="18" charset="0"/>
                                          <a:ea typeface="Times New Roman" panose="02020603050405020304" pitchFamily="18" charset="0"/>
                                          <a:cs typeface="Arial" panose="020B0604020202020204" pitchFamily="34" charset="0"/>
                                        </a:rPr>
                                        <m:t>𝐵</m:t>
                                      </m:r>
                                    </m:sup>
                                  </m:sSup>
                                </m:den>
                              </m:f>
                            </m:e>
                          </m:d>
                        </m:e>
                      </m:func>
                    </m:oMath>
                  </m:oMathPara>
                </a14:m>
                <a:endParaRPr lang="es-ES" i="1"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s-AR" i="1" smtClean="0">
                              <a:solidFill>
                                <a:schemeClr val="tx1"/>
                              </a:solidFill>
                              <a:effectLst/>
                              <a:latin typeface="Cambria Math" panose="02040503050406030204" pitchFamily="18" charset="0"/>
                              <a:ea typeface="Times New Roman" panose="02020603050405020304" pitchFamily="18" charset="0"/>
                            </a:rPr>
                          </m:ctrlPr>
                        </m:sSubPr>
                        <m:e>
                          <m:r>
                            <a:rPr lang="es-US" i="1">
                              <a:solidFill>
                                <a:schemeClr val="tx1"/>
                              </a:solidFill>
                              <a:effectLst/>
                              <a:latin typeface="Cambria Math" panose="02040503050406030204" pitchFamily="18" charset="0"/>
                              <a:ea typeface="Times New Roman" panose="02020603050405020304" pitchFamily="18" charset="0"/>
                            </a:rPr>
                            <m:t>  </m:t>
                          </m:r>
                          <m:sSup>
                            <m:sSupPr>
                              <m:ctrlPr>
                                <a:rPr lang="es-AR" i="1">
                                  <a:solidFill>
                                    <a:schemeClr val="tx1"/>
                                  </a:solidFill>
                                  <a:effectLst/>
                                  <a:latin typeface="Cambria Math" panose="02040503050406030204" pitchFamily="18" charset="0"/>
                                  <a:ea typeface="Times New Roman" panose="02020603050405020304" pitchFamily="18" charset="0"/>
                                </a:rPr>
                              </m:ctrlPr>
                            </m:sSupPr>
                            <m:e>
                              <m:acc>
                                <m:accPr>
                                  <m:chr m:val="̃"/>
                                  <m:ctrlPr>
                                    <a:rPr lang="es-AR" i="1">
                                      <a:solidFill>
                                        <a:schemeClr val="tx1"/>
                                      </a:solidFill>
                                      <a:effectLst/>
                                      <a:latin typeface="Cambria Math" panose="02040503050406030204" pitchFamily="18" charset="0"/>
                                      <a:ea typeface="Times New Roman" panose="02020603050405020304" pitchFamily="18" charset="0"/>
                                    </a:rPr>
                                  </m:ctrlPr>
                                </m:accPr>
                                <m:e>
                                  <m:r>
                                    <a:rPr lang="es-US" i="1">
                                      <a:solidFill>
                                        <a:schemeClr val="tx1"/>
                                      </a:solidFill>
                                      <a:effectLst/>
                                      <a:latin typeface="Cambria Math" panose="02040503050406030204" pitchFamily="18" charset="0"/>
                                      <a:ea typeface="Times New Roman" panose="02020603050405020304" pitchFamily="18" charset="0"/>
                                    </a:rPr>
                                    <m:t>𝜇</m:t>
                                  </m:r>
                                </m:e>
                              </m:acc>
                            </m:e>
                            <m:sup>
                              <m:r>
                                <a:rPr lang="es-US" i="1">
                                  <a:solidFill>
                                    <a:schemeClr val="tx1"/>
                                  </a:solidFill>
                                  <a:effectLst/>
                                  <a:latin typeface="Cambria Math" panose="02040503050406030204" pitchFamily="18" charset="0"/>
                                  <a:ea typeface="Times New Roman" panose="02020603050405020304" pitchFamily="18" charset="0"/>
                                </a:rPr>
                                <m:t>𝐴</m:t>
                              </m:r>
                            </m:sup>
                          </m:sSup>
                        </m:e>
                        <m:sub>
                          <m:r>
                            <a:rPr lang="es-US" i="1">
                              <a:solidFill>
                                <a:schemeClr val="tx1"/>
                              </a:solidFill>
                              <a:effectLst/>
                              <a:latin typeface="Cambria Math" panose="02040503050406030204" pitchFamily="18" charset="0"/>
                              <a:ea typeface="Times New Roman" panose="02020603050405020304" pitchFamily="18" charset="0"/>
                            </a:rPr>
                            <m:t>1</m:t>
                          </m:r>
                        </m:sub>
                      </m:sSub>
                      <m:r>
                        <a:rPr lang="es-US" i="1">
                          <a:solidFill>
                            <a:schemeClr val="tx1"/>
                          </a:solidFill>
                          <a:effectLst/>
                          <a:latin typeface="Cambria Math" panose="02040503050406030204" pitchFamily="18" charset="0"/>
                          <a:ea typeface="Times New Roman" panose="02020603050405020304" pitchFamily="18" charset="0"/>
                        </a:rPr>
                        <m:t>=</m:t>
                      </m:r>
                      <m:sSubSup>
                        <m:sSubSupPr>
                          <m:ctrlPr>
                            <a:rPr lang="es-ES" b="0" i="1" smtClean="0">
                              <a:solidFill>
                                <a:schemeClr val="tx1"/>
                              </a:solidFill>
                              <a:effectLst/>
                              <a:latin typeface="Cambria Math" panose="02040503050406030204" pitchFamily="18" charset="0"/>
                              <a:ea typeface="Times New Roman" panose="02020603050405020304" pitchFamily="18" charset="0"/>
                            </a:rPr>
                          </m:ctrlPr>
                        </m:sSubSupPr>
                        <m:e>
                          <m:r>
                            <a:rPr lang="es-ES" b="0" i="1" smtClean="0">
                              <a:solidFill>
                                <a:schemeClr val="tx1"/>
                              </a:solidFill>
                              <a:effectLst/>
                              <a:latin typeface="Cambria Math" panose="02040503050406030204" pitchFamily="18" charset="0"/>
                              <a:ea typeface="Times New Roman" panose="02020603050405020304" pitchFamily="18" charset="0"/>
                            </a:rPr>
                            <m:t>𝜇</m:t>
                          </m:r>
                        </m:e>
                        <m:sub>
                          <m:r>
                            <a:rPr lang="es-ES" b="0" i="1" smtClean="0">
                              <a:solidFill>
                                <a:schemeClr val="tx1"/>
                              </a:solidFill>
                              <a:effectLst/>
                              <a:latin typeface="Cambria Math" panose="02040503050406030204" pitchFamily="18" charset="0"/>
                              <a:ea typeface="Times New Roman" panose="02020603050405020304" pitchFamily="18" charset="0"/>
                            </a:rPr>
                            <m:t>1</m:t>
                          </m:r>
                        </m:sub>
                        <m:sup>
                          <m:r>
                            <a:rPr lang="es-ES" b="0" i="1" smtClean="0">
                              <a:solidFill>
                                <a:schemeClr val="tx1"/>
                              </a:solidFill>
                              <a:effectLst/>
                              <a:latin typeface="Cambria Math" panose="02040503050406030204" pitchFamily="18" charset="0"/>
                              <a:ea typeface="Times New Roman" panose="02020603050405020304" pitchFamily="18" charset="0"/>
                            </a:rPr>
                            <m:t>𝐴</m:t>
                          </m:r>
                        </m:sup>
                      </m:sSubSup>
                      <m:r>
                        <a:rPr lang="es-US" i="1" smtClean="0">
                          <a:solidFill>
                            <a:schemeClr val="tx1"/>
                          </a:solidFill>
                          <a:effectLst/>
                          <a:latin typeface="Cambria Math" panose="02040503050406030204" pitchFamily="18" charset="0"/>
                          <a:ea typeface="Times New Roman" panose="02020603050405020304" pitchFamily="18" charset="0"/>
                        </a:rPr>
                        <m:t>+</m:t>
                      </m:r>
                      <m:sSub>
                        <m:sSubPr>
                          <m:ctrlPr>
                            <a:rPr lang="es-ES" b="0" i="1" smtClean="0">
                              <a:solidFill>
                                <a:schemeClr val="tx1"/>
                              </a:solidFill>
                              <a:effectLst/>
                              <a:latin typeface="Cambria Math" panose="02040503050406030204" pitchFamily="18" charset="0"/>
                              <a:ea typeface="Times New Roman" panose="02020603050405020304" pitchFamily="18" charset="0"/>
                            </a:rPr>
                          </m:ctrlPr>
                        </m:sSubPr>
                        <m:e>
                          <m:r>
                            <a:rPr lang="es-ES" i="1" smtClean="0">
                              <a:solidFill>
                                <a:schemeClr val="tx1"/>
                              </a:solidFill>
                              <a:effectLst/>
                              <a:latin typeface="Cambria Math" panose="02040503050406030204" pitchFamily="18" charset="0"/>
                              <a:ea typeface="Times New Roman" panose="02020603050405020304" pitchFamily="18" charset="0"/>
                            </a:rPr>
                            <m:t>𝑧</m:t>
                          </m:r>
                        </m:e>
                        <m:sub>
                          <m:r>
                            <a:rPr lang="es-ES" b="0" i="1" smtClean="0">
                              <a:solidFill>
                                <a:schemeClr val="tx1"/>
                              </a:solidFill>
                              <a:effectLst/>
                              <a:latin typeface="Cambria Math" panose="02040503050406030204" pitchFamily="18" charset="0"/>
                              <a:ea typeface="Times New Roman" panose="02020603050405020304" pitchFamily="18" charset="0"/>
                            </a:rPr>
                            <m:t>1</m:t>
                          </m:r>
                        </m:sub>
                      </m:sSub>
                      <m:r>
                        <a:rPr lang="es-US" i="1">
                          <a:solidFill>
                            <a:schemeClr val="tx1"/>
                          </a:solidFill>
                          <a:effectLst/>
                          <a:latin typeface="Cambria Math" panose="02040503050406030204" pitchFamily="18" charset="0"/>
                          <a:ea typeface="Times New Roman" panose="02020603050405020304" pitchFamily="18" charset="0"/>
                        </a:rPr>
                        <m:t>𝐹</m:t>
                      </m:r>
                      <m:sSubSup>
                        <m:sSubSupPr>
                          <m:ctrlPr>
                            <a:rPr lang="es-ES" b="0" i="1" smtClean="0">
                              <a:solidFill>
                                <a:schemeClr val="tx1"/>
                              </a:solidFill>
                              <a:effectLst/>
                              <a:latin typeface="Cambria Math" panose="02040503050406030204" pitchFamily="18" charset="0"/>
                              <a:ea typeface="Times New Roman" panose="02020603050405020304" pitchFamily="18" charset="0"/>
                            </a:rPr>
                          </m:ctrlPr>
                        </m:sSubSupPr>
                        <m:e>
                          <m:r>
                            <a:rPr lang="es-US" i="1">
                              <a:solidFill>
                                <a:schemeClr val="tx1"/>
                              </a:solidFill>
                              <a:effectLst/>
                              <a:latin typeface="Cambria Math" panose="02040503050406030204" pitchFamily="18" charset="0"/>
                              <a:ea typeface="Times New Roman" panose="02020603050405020304" pitchFamily="18" charset="0"/>
                            </a:rPr>
                            <m:t>𝜑</m:t>
                          </m:r>
                        </m:e>
                        <m:sub>
                          <m:r>
                            <a:rPr lang="es-US" i="1">
                              <a:solidFill>
                                <a:schemeClr val="tx1"/>
                              </a:solidFill>
                              <a:effectLst/>
                              <a:latin typeface="Cambria Math" panose="02040503050406030204" pitchFamily="18" charset="0"/>
                              <a:ea typeface="Times New Roman" panose="02020603050405020304" pitchFamily="18" charset="0"/>
                            </a:rPr>
                            <m:t>𝐸</m:t>
                          </m:r>
                        </m:sub>
                        <m:sup>
                          <m:r>
                            <a:rPr lang="es-ES" b="0" i="1" smtClean="0">
                              <a:solidFill>
                                <a:schemeClr val="tx1"/>
                              </a:solidFill>
                              <a:effectLst/>
                              <a:latin typeface="Cambria Math" panose="02040503050406030204" pitchFamily="18" charset="0"/>
                              <a:ea typeface="Times New Roman" panose="02020603050405020304" pitchFamily="18" charset="0"/>
                            </a:rPr>
                            <m:t>𝐴</m:t>
                          </m:r>
                        </m:sup>
                      </m:sSubSup>
                      <m:r>
                        <a:rPr lang="es-ES" b="0" i="1" smtClean="0">
                          <a:solidFill>
                            <a:schemeClr val="tx1"/>
                          </a:solidFill>
                          <a:effectLst/>
                          <a:latin typeface="Cambria Math" panose="02040503050406030204" pitchFamily="18" charset="0"/>
                          <a:ea typeface="Times New Roman" panose="02020603050405020304" pitchFamily="18" charset="0"/>
                        </a:rPr>
                        <m:t>         </m:t>
                      </m:r>
                      <m:r>
                        <a:rPr lang="es-ES" b="0" i="1" smtClean="0">
                          <a:solidFill>
                            <a:schemeClr val="tx1"/>
                          </a:solidFill>
                          <a:effectLst/>
                          <a:latin typeface="Cambria Math" panose="02040503050406030204" pitchFamily="18" charset="0"/>
                          <a:ea typeface="Times New Roman" panose="02020603050405020304" pitchFamily="18" charset="0"/>
                        </a:rPr>
                        <m:t>𝑦</m:t>
                      </m:r>
                      <m:sSub>
                        <m:sSubPr>
                          <m:ctrlPr>
                            <a:rPr lang="es-AR" i="1" smtClean="0">
                              <a:solidFill>
                                <a:schemeClr val="tx1"/>
                              </a:solidFill>
                              <a:latin typeface="Cambria Math" panose="02040503050406030204" pitchFamily="18" charset="0"/>
                              <a:ea typeface="Times New Roman" panose="02020603050405020304" pitchFamily="18" charset="0"/>
                            </a:rPr>
                          </m:ctrlPr>
                        </m:sSubPr>
                        <m:e>
                          <m:r>
                            <a:rPr lang="es-US" i="1">
                              <a:solidFill>
                                <a:schemeClr val="tx1"/>
                              </a:solidFill>
                              <a:latin typeface="Cambria Math" panose="02040503050406030204" pitchFamily="18" charset="0"/>
                              <a:ea typeface="Times New Roman" panose="02020603050405020304" pitchFamily="18" charset="0"/>
                            </a:rPr>
                            <m:t>  </m:t>
                          </m:r>
                          <m:sSup>
                            <m:sSupPr>
                              <m:ctrlPr>
                                <a:rPr lang="es-AR" i="1" smtClean="0">
                                  <a:solidFill>
                                    <a:schemeClr val="tx1"/>
                                  </a:solidFill>
                                  <a:latin typeface="Cambria Math" panose="02040503050406030204" pitchFamily="18" charset="0"/>
                                  <a:ea typeface="Times New Roman" panose="02020603050405020304" pitchFamily="18" charset="0"/>
                                </a:rPr>
                              </m:ctrlPr>
                            </m:sSupPr>
                            <m:e>
                              <m:acc>
                                <m:accPr>
                                  <m:chr m:val="̃"/>
                                  <m:ctrlPr>
                                    <a:rPr lang="es-AR" i="1">
                                      <a:solidFill>
                                        <a:schemeClr val="tx1"/>
                                      </a:solidFill>
                                      <a:latin typeface="Cambria Math" panose="02040503050406030204" pitchFamily="18" charset="0"/>
                                      <a:ea typeface="Times New Roman" panose="02020603050405020304" pitchFamily="18" charset="0"/>
                                    </a:rPr>
                                  </m:ctrlPr>
                                </m:accPr>
                                <m:e>
                                  <m:r>
                                    <a:rPr lang="es-US" i="1">
                                      <a:solidFill>
                                        <a:schemeClr val="tx1"/>
                                      </a:solidFill>
                                      <a:latin typeface="Cambria Math" panose="02040503050406030204" pitchFamily="18" charset="0"/>
                                      <a:ea typeface="Times New Roman" panose="02020603050405020304" pitchFamily="18" charset="0"/>
                                    </a:rPr>
                                    <m:t>𝜇</m:t>
                                  </m:r>
                                </m:e>
                              </m:acc>
                            </m:e>
                            <m:sup>
                              <m:r>
                                <a:rPr lang="es-ES" b="0" i="1" smtClean="0">
                                  <a:solidFill>
                                    <a:schemeClr val="tx1"/>
                                  </a:solidFill>
                                  <a:latin typeface="Cambria Math" panose="02040503050406030204" pitchFamily="18" charset="0"/>
                                  <a:ea typeface="Times New Roman" panose="02020603050405020304" pitchFamily="18" charset="0"/>
                                </a:rPr>
                                <m:t>𝐵</m:t>
                              </m:r>
                            </m:sup>
                          </m:sSup>
                        </m:e>
                        <m:sub>
                          <m:r>
                            <a:rPr lang="es-US" i="1">
                              <a:solidFill>
                                <a:schemeClr val="tx1"/>
                              </a:solidFill>
                              <a:latin typeface="Cambria Math" panose="02040503050406030204" pitchFamily="18" charset="0"/>
                              <a:ea typeface="Times New Roman" panose="02020603050405020304" pitchFamily="18" charset="0"/>
                            </a:rPr>
                            <m:t>1</m:t>
                          </m:r>
                        </m:sub>
                      </m:sSub>
                      <m:r>
                        <a:rPr lang="es-US" i="1">
                          <a:solidFill>
                            <a:schemeClr val="tx1"/>
                          </a:solidFill>
                          <a:latin typeface="Cambria Math" panose="02040503050406030204" pitchFamily="18" charset="0"/>
                          <a:ea typeface="Times New Roman" panose="02020603050405020304" pitchFamily="18" charset="0"/>
                        </a:rPr>
                        <m:t>=</m:t>
                      </m:r>
                      <m:sSubSup>
                        <m:sSubSupPr>
                          <m:ctrlPr>
                            <a:rPr lang="es-ES" i="1">
                              <a:solidFill>
                                <a:schemeClr val="tx1"/>
                              </a:solidFill>
                              <a:latin typeface="Cambria Math" panose="02040503050406030204" pitchFamily="18" charset="0"/>
                              <a:ea typeface="Times New Roman" panose="02020603050405020304" pitchFamily="18" charset="0"/>
                            </a:rPr>
                          </m:ctrlPr>
                        </m:sSubSupPr>
                        <m:e>
                          <m:r>
                            <a:rPr lang="es-ES" i="1">
                              <a:solidFill>
                                <a:schemeClr val="tx1"/>
                              </a:solidFill>
                              <a:latin typeface="Cambria Math" panose="02040503050406030204" pitchFamily="18" charset="0"/>
                              <a:ea typeface="Times New Roman" panose="02020603050405020304" pitchFamily="18" charset="0"/>
                            </a:rPr>
                            <m:t>𝜇</m:t>
                          </m:r>
                        </m:e>
                        <m:sub>
                          <m:r>
                            <a:rPr lang="es-ES" i="1">
                              <a:solidFill>
                                <a:schemeClr val="tx1"/>
                              </a:solidFill>
                              <a:latin typeface="Cambria Math" panose="02040503050406030204" pitchFamily="18" charset="0"/>
                              <a:ea typeface="Times New Roman" panose="02020603050405020304" pitchFamily="18" charset="0"/>
                            </a:rPr>
                            <m:t>1</m:t>
                          </m:r>
                        </m:sub>
                        <m:sup>
                          <m:r>
                            <a:rPr lang="es-ES" b="0" i="1" smtClean="0">
                              <a:solidFill>
                                <a:schemeClr val="tx1"/>
                              </a:solidFill>
                              <a:latin typeface="Cambria Math" panose="02040503050406030204" pitchFamily="18" charset="0"/>
                              <a:ea typeface="Times New Roman" panose="02020603050405020304" pitchFamily="18" charset="0"/>
                            </a:rPr>
                            <m:t>𝐵</m:t>
                          </m:r>
                        </m:sup>
                      </m:sSubSup>
                      <m:r>
                        <a:rPr lang="es-US" i="1">
                          <a:solidFill>
                            <a:schemeClr val="tx1"/>
                          </a:solidFill>
                          <a:latin typeface="Cambria Math" panose="02040503050406030204" pitchFamily="18" charset="0"/>
                          <a:ea typeface="Times New Roman" panose="02020603050405020304" pitchFamily="18" charset="0"/>
                        </a:rPr>
                        <m:t>+</m:t>
                      </m:r>
                      <m:sSub>
                        <m:sSubPr>
                          <m:ctrlPr>
                            <a:rPr lang="es-ES" i="1">
                              <a:solidFill>
                                <a:schemeClr val="tx1"/>
                              </a:solidFill>
                              <a:latin typeface="Cambria Math" panose="02040503050406030204" pitchFamily="18" charset="0"/>
                              <a:ea typeface="Times New Roman" panose="02020603050405020304" pitchFamily="18" charset="0"/>
                            </a:rPr>
                          </m:ctrlPr>
                        </m:sSubPr>
                        <m:e>
                          <m:r>
                            <a:rPr lang="es-ES" i="1">
                              <a:solidFill>
                                <a:schemeClr val="tx1"/>
                              </a:solidFill>
                              <a:latin typeface="Cambria Math" panose="02040503050406030204" pitchFamily="18" charset="0"/>
                              <a:ea typeface="Times New Roman" panose="02020603050405020304" pitchFamily="18" charset="0"/>
                            </a:rPr>
                            <m:t>𝑧</m:t>
                          </m:r>
                        </m:e>
                        <m:sub>
                          <m:r>
                            <a:rPr lang="es-ES" i="1">
                              <a:solidFill>
                                <a:schemeClr val="tx1"/>
                              </a:solidFill>
                              <a:latin typeface="Cambria Math" panose="02040503050406030204" pitchFamily="18" charset="0"/>
                              <a:ea typeface="Times New Roman" panose="02020603050405020304" pitchFamily="18" charset="0"/>
                            </a:rPr>
                            <m:t>1</m:t>
                          </m:r>
                        </m:sub>
                      </m:sSub>
                      <m:r>
                        <a:rPr lang="es-US" i="1">
                          <a:solidFill>
                            <a:schemeClr val="tx1"/>
                          </a:solidFill>
                          <a:latin typeface="Cambria Math" panose="02040503050406030204" pitchFamily="18" charset="0"/>
                          <a:ea typeface="Times New Roman" panose="02020603050405020304" pitchFamily="18" charset="0"/>
                        </a:rPr>
                        <m:t>𝐹</m:t>
                      </m:r>
                      <m:sSubSup>
                        <m:sSubSupPr>
                          <m:ctrlPr>
                            <a:rPr lang="es-ES" b="0" i="1" smtClean="0">
                              <a:solidFill>
                                <a:schemeClr val="tx1"/>
                              </a:solidFill>
                              <a:latin typeface="Cambria Math" panose="02040503050406030204" pitchFamily="18" charset="0"/>
                              <a:ea typeface="Times New Roman" panose="02020603050405020304" pitchFamily="18" charset="0"/>
                            </a:rPr>
                          </m:ctrlPr>
                        </m:sSubSupPr>
                        <m:e>
                          <m:r>
                            <a:rPr lang="es-US" i="1">
                              <a:solidFill>
                                <a:schemeClr val="tx1"/>
                              </a:solidFill>
                              <a:latin typeface="Cambria Math" panose="02040503050406030204" pitchFamily="18" charset="0"/>
                              <a:ea typeface="Times New Roman" panose="02020603050405020304" pitchFamily="18" charset="0"/>
                            </a:rPr>
                            <m:t>𝜑</m:t>
                          </m:r>
                        </m:e>
                        <m:sub>
                          <m:r>
                            <a:rPr lang="es-US" i="1">
                              <a:solidFill>
                                <a:schemeClr val="tx1"/>
                              </a:solidFill>
                              <a:latin typeface="Cambria Math" panose="02040503050406030204" pitchFamily="18" charset="0"/>
                              <a:ea typeface="Times New Roman" panose="02020603050405020304" pitchFamily="18" charset="0"/>
                            </a:rPr>
                            <m:t>𝐸</m:t>
                          </m:r>
                        </m:sub>
                        <m:sup>
                          <m:r>
                            <a:rPr lang="es-ES" b="0" i="1" smtClean="0">
                              <a:solidFill>
                                <a:schemeClr val="tx1"/>
                              </a:solidFill>
                              <a:latin typeface="Cambria Math" panose="02040503050406030204" pitchFamily="18" charset="0"/>
                              <a:ea typeface="Times New Roman" panose="02020603050405020304" pitchFamily="18" charset="0"/>
                            </a:rPr>
                            <m:t>𝐵</m:t>
                          </m:r>
                        </m:sup>
                      </m:sSubSup>
                    </m:oMath>
                  </m:oMathPara>
                </a14:m>
                <a:endParaRPr lang="es-E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s-AR"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Reemplazando: </a:t>
                </a:r>
                <a14:m>
                  <m:oMath xmlns:m="http://schemas.openxmlformats.org/officeDocument/2006/math">
                    <m:r>
                      <a:rPr lang="es-ES"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𝑓</m:t>
                        </m:r>
                      </m:e>
                      <m:sub>
                        <m: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𝑇</m:t>
                        </m:r>
                      </m:e>
                    </m:d>
                    <m: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s-AR"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𝑁</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num>
                              <m:den>
                                <m:sSup>
                                  <m:s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i="1">
                                        <a:effectLst/>
                                        <a:latin typeface="Cambria Math" panose="02040503050406030204" pitchFamily="18" charset="0"/>
                                        <a:ea typeface="Times New Roman" panose="02020603050405020304" pitchFamily="18" charset="0"/>
                                        <a:cs typeface="Arial" panose="020B0604020202020204" pitchFamily="34" charset="0"/>
                                      </a:rPr>
                                      <m:t>𝑉</m:t>
                                    </m:r>
                                  </m:e>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p>
                              </m:den>
                            </m:f>
                          </m:e>
                        </m:d>
                      </m:e>
                    </m:func>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𝑓</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r>
                          <a:rPr lang="es-AR" i="1">
                            <a:effectLst/>
                            <a:latin typeface="Cambria Math" panose="02040503050406030204" pitchFamily="18" charset="0"/>
                            <a:ea typeface="Times New Roman" panose="02020603050405020304" pitchFamily="18" charset="0"/>
                            <a:cs typeface="Arial" panose="020B0604020202020204" pitchFamily="34" charset="0"/>
                          </a:rPr>
                          <m:t>𝑇</m:t>
                        </m:r>
                      </m:e>
                    </m:d>
                    <m:r>
                      <a:rPr lang="es-AR" i="1">
                        <a:effectLst/>
                        <a:latin typeface="Cambria Math" panose="02040503050406030204" pitchFamily="18" charset="0"/>
                        <a:ea typeface="Times New Roman" panose="02020603050405020304" pitchFamily="18" charset="0"/>
                        <a:cs typeface="Arial" panose="020B0604020202020204" pitchFamily="34" charset="0"/>
                      </a:rPr>
                      <m:t>+</m:t>
                    </m:r>
                    <m:r>
                      <a:rPr lang="es-AR" i="1">
                        <a:effectLst/>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𝑁</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num>
                              <m:den>
                                <m:sSup>
                                  <m:s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i="1">
                                        <a:effectLst/>
                                        <a:latin typeface="Cambria Math" panose="02040503050406030204" pitchFamily="18" charset="0"/>
                                        <a:ea typeface="Times New Roman" panose="02020603050405020304" pitchFamily="18" charset="0"/>
                                        <a:cs typeface="Arial" panose="020B0604020202020204" pitchFamily="34" charset="0"/>
                                      </a:rPr>
                                      <m:t>𝑉</m:t>
                                    </m:r>
                                  </m:e>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p>
                              </m:den>
                            </m:f>
                          </m:e>
                        </m:d>
                      </m:e>
                    </m:func>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oMath>
                </a14:m>
                <a:endParaRPr lang="es-AR"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s-AR"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𝑓</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r>
                            <a:rPr lang="es-AR" i="1">
                              <a:effectLst/>
                              <a:latin typeface="Cambria Math" panose="02040503050406030204" pitchFamily="18" charset="0"/>
                              <a:ea typeface="Times New Roman" panose="02020603050405020304" pitchFamily="18" charset="0"/>
                              <a:cs typeface="Arial" panose="020B0604020202020204" pitchFamily="34" charset="0"/>
                            </a:rPr>
                            <m:t>𝑇</m:t>
                          </m:r>
                        </m:e>
                      </m:d>
                      <m:r>
                        <a:rPr lang="es-AR" i="1">
                          <a:effectLst/>
                          <a:latin typeface="Cambria Math" panose="02040503050406030204" pitchFamily="18" charset="0"/>
                          <a:ea typeface="Times New Roman" panose="02020603050405020304" pitchFamily="18" charset="0"/>
                          <a:cs typeface="Arial" panose="020B0604020202020204" pitchFamily="34" charset="0"/>
                        </a:rPr>
                        <m:t>+</m:t>
                      </m:r>
                      <m:r>
                        <a:rPr lang="es-AR" i="1">
                          <a:effectLst/>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sSubSup>
                                <m:sSubSupPr>
                                  <m:ctrlPr>
                                    <a:rPr lang="es-ES" b="0" i="1" smtClean="0">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b="0" i="1" smtClean="0">
                                      <a:effectLst/>
                                      <a:latin typeface="Cambria Math" panose="02040503050406030204" pitchFamily="18" charset="0"/>
                                      <a:ea typeface="Times New Roman" panose="02020603050405020304" pitchFamily="18" charset="0"/>
                                      <a:cs typeface="Arial" panose="020B0604020202020204" pitchFamily="34" charset="0"/>
                                    </a:rPr>
                                    <m:t>𝐶</m:t>
                                  </m:r>
                                </m:e>
                                <m:sub>
                                  <m:r>
                                    <a:rPr lang="es-ES" b="0" i="1" smtClean="0">
                                      <a:effectLst/>
                                      <a:latin typeface="Cambria Math" panose="02040503050406030204" pitchFamily="18" charset="0"/>
                                      <a:ea typeface="Times New Roman" panose="02020603050405020304" pitchFamily="18" charset="0"/>
                                      <a:cs typeface="Arial" panose="020B0604020202020204" pitchFamily="34" charset="0"/>
                                    </a:rPr>
                                    <m:t>1</m:t>
                                  </m:r>
                                </m:sub>
                                <m:sup>
                                  <m:r>
                                    <a:rPr lang="es-ES" b="0" i="1" smtClean="0">
                                      <a:effectLst/>
                                      <a:latin typeface="Cambria Math" panose="02040503050406030204" pitchFamily="18" charset="0"/>
                                      <a:ea typeface="Times New Roman" panose="02020603050405020304" pitchFamily="18" charset="0"/>
                                      <a:cs typeface="Arial" panose="020B0604020202020204" pitchFamily="34" charset="0"/>
                                    </a:rPr>
                                    <m:t>𝐴</m:t>
                                  </m:r>
                                </m:sup>
                              </m:sSubSup>
                            </m:e>
                          </m:d>
                        </m:e>
                      </m:func>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𝑓</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r>
                            <a:rPr lang="es-AR" i="1">
                              <a:effectLst/>
                              <a:latin typeface="Cambria Math" panose="02040503050406030204" pitchFamily="18" charset="0"/>
                              <a:ea typeface="Times New Roman" panose="02020603050405020304" pitchFamily="18" charset="0"/>
                              <a:cs typeface="Arial" panose="020B0604020202020204" pitchFamily="34" charset="0"/>
                            </a:rPr>
                            <m:t>𝑇</m:t>
                          </m:r>
                        </m:e>
                      </m:d>
                      <m:r>
                        <a:rPr lang="es-AR" i="1">
                          <a:effectLst/>
                          <a:latin typeface="Cambria Math" panose="02040503050406030204" pitchFamily="18" charset="0"/>
                          <a:ea typeface="Times New Roman" panose="02020603050405020304" pitchFamily="18" charset="0"/>
                          <a:cs typeface="Arial" panose="020B0604020202020204" pitchFamily="34" charset="0"/>
                        </a:rPr>
                        <m:t>+</m:t>
                      </m:r>
                      <m:r>
                        <a:rPr lang="es-AR" i="1">
                          <a:effectLst/>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sSubSup>
                                <m:sSubSupPr>
                                  <m:ctrlPr>
                                    <a:rPr lang="es-ES" b="0" i="1" smtClean="0">
                                      <a:effectLst/>
                                      <a:latin typeface="Cambria Math" panose="02040503050406030204" pitchFamily="18" charset="0"/>
                                      <a:ea typeface="Times New Roman" panose="02020603050405020304" pitchFamily="18" charset="0"/>
                                      <a:cs typeface="Arial" panose="020B0604020202020204" pitchFamily="34" charset="0"/>
                                    </a:rPr>
                                  </m:ctrlPr>
                                </m:sSubSupPr>
                                <m:e>
                                  <m:r>
                                    <a:rPr lang="es-ES" b="0" i="1" smtClean="0">
                                      <a:effectLst/>
                                      <a:latin typeface="Cambria Math" panose="02040503050406030204" pitchFamily="18" charset="0"/>
                                      <a:ea typeface="Times New Roman" panose="02020603050405020304" pitchFamily="18" charset="0"/>
                                      <a:cs typeface="Arial" panose="020B0604020202020204" pitchFamily="34" charset="0"/>
                                    </a:rPr>
                                    <m:t>𝐶</m:t>
                                  </m:r>
                                </m:e>
                                <m:sub>
                                  <m:r>
                                    <a:rPr lang="es-ES" b="0" i="1" smtClean="0">
                                      <a:effectLst/>
                                      <a:latin typeface="Cambria Math" panose="02040503050406030204" pitchFamily="18" charset="0"/>
                                      <a:ea typeface="Times New Roman" panose="02020603050405020304" pitchFamily="18" charset="0"/>
                                      <a:cs typeface="Arial" panose="020B0604020202020204" pitchFamily="34" charset="0"/>
                                    </a:rPr>
                                    <m:t>1</m:t>
                                  </m:r>
                                </m:sub>
                                <m:sup>
                                  <m:r>
                                    <a:rPr lang="es-ES" b="0" i="1" smtClean="0">
                                      <a:effectLst/>
                                      <a:latin typeface="Cambria Math" panose="02040503050406030204" pitchFamily="18" charset="0"/>
                                      <a:ea typeface="Times New Roman" panose="02020603050405020304" pitchFamily="18" charset="0"/>
                                      <a:cs typeface="Arial" panose="020B0604020202020204" pitchFamily="34" charset="0"/>
                                    </a:rPr>
                                    <m:t>𝐵</m:t>
                                  </m:r>
                                </m:sup>
                              </m:sSubSup>
                            </m:e>
                          </m:d>
                        </m:e>
                      </m:func>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oMath>
                  </m:oMathPara>
                </a14:m>
                <a:endParaRPr lang="es-AR"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s-AR" i="1">
                          <a:effectLst/>
                          <a:latin typeface="Cambria Math" panose="02040503050406030204" pitchFamily="18" charset="0"/>
                          <a:ea typeface="Times New Roman" panose="02020603050405020304" pitchFamily="18" charset="0"/>
                          <a:cs typeface="Arial" panose="020B0604020202020204" pitchFamily="34" charset="0"/>
                        </a:rPr>
                        <m:t>𝑅𝑇</m:t>
                      </m:r>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𝐶</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num>
                                <m:den>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𝐶</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den>
                              </m:f>
                            </m:e>
                          </m:d>
                        </m:e>
                      </m:func>
                      <m:r>
                        <a:rPr lang="es-AR"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r>
                        <a:rPr lang="es-AR"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r>
                        <a:rPr lang="es-AR"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r>
                        <a:rPr lang="es-AR" i="1">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s-AR"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Aft>
                    <a:spcPts val="800"/>
                  </a:spcAft>
                  <a:buNone/>
                </a:pPr>
                <a14:m>
                  <m:oMath xmlns:m="http://schemas.openxmlformats.org/officeDocument/2006/math">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r>
                          <a:rPr lang="es-AR"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𝜑</m:t>
                            </m:r>
                          </m:e>
                          <m:sub>
                            <m:r>
                              <a:rPr lang="es-AR" i="1">
                                <a:effectLst/>
                                <a:latin typeface="Cambria Math" panose="02040503050406030204" pitchFamily="18" charset="0"/>
                                <a:ea typeface="Times New Roman" panose="02020603050405020304" pitchFamily="18" charset="0"/>
                                <a:cs typeface="Arial" panose="020B0604020202020204" pitchFamily="34" charset="0"/>
                              </a:rPr>
                              <m:t>𝐸</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e>
                    </m:d>
                    <m:r>
                      <a:rPr lang="es-AR" i="1">
                        <a:effectLst/>
                        <a:latin typeface="Cambria Math" panose="02040503050406030204" pitchFamily="18" charset="0"/>
                        <a:ea typeface="Times New Roman" panose="02020603050405020304" pitchFamily="18" charset="0"/>
                        <a:cs typeface="Arial" panose="020B0604020202020204" pitchFamily="34" charset="0"/>
                      </a:rPr>
                      <m:t>=</m:t>
                    </m:r>
                    <m:f>
                      <m:fPr>
                        <m:ctrlPr>
                          <a:rPr lang="es-AR" i="1">
                            <a:effectLst/>
                            <a:latin typeface="Cambria Math" panose="02040503050406030204" pitchFamily="18" charset="0"/>
                            <a:ea typeface="Times New Roman" panose="02020603050405020304" pitchFamily="18" charset="0"/>
                            <a:cs typeface="Arial" panose="020B0604020202020204" pitchFamily="34" charset="0"/>
                          </a:rPr>
                        </m:ctrlPr>
                      </m:fPr>
                      <m:num>
                        <m:r>
                          <a:rPr lang="es-AR" i="1">
                            <a:effectLst/>
                            <a:latin typeface="Cambria Math" panose="02040503050406030204" pitchFamily="18" charset="0"/>
                            <a:ea typeface="Times New Roman" panose="02020603050405020304" pitchFamily="18" charset="0"/>
                            <a:cs typeface="Arial" panose="020B0604020202020204" pitchFamily="34" charset="0"/>
                          </a:rPr>
                          <m:t>𝑅𝑇</m:t>
                        </m:r>
                      </m:num>
                      <m:den>
                        <m:sSub>
                          <m:sSub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Pr>
                          <m:e>
                            <m:r>
                              <a:rPr lang="es-AR" i="1">
                                <a:effectLst/>
                                <a:latin typeface="Cambria Math" panose="02040503050406030204" pitchFamily="18" charset="0"/>
                                <a:ea typeface="Times New Roman" panose="02020603050405020304" pitchFamily="18" charset="0"/>
                                <a:cs typeface="Arial" panose="020B0604020202020204" pitchFamily="34" charset="0"/>
                              </a:rPr>
                              <m:t>𝑧</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Sub>
                        <m:r>
                          <a:rPr lang="es-AR" i="1">
                            <a:effectLst/>
                            <a:latin typeface="Cambria Math" panose="02040503050406030204" pitchFamily="18" charset="0"/>
                            <a:ea typeface="Times New Roman" panose="02020603050405020304" pitchFamily="18" charset="0"/>
                            <a:cs typeface="Arial" panose="020B0604020202020204" pitchFamily="34" charset="0"/>
                          </a:rPr>
                          <m:t>𝐹</m:t>
                        </m:r>
                      </m:den>
                    </m:f>
                    <m:func>
                      <m:funcPr>
                        <m:ctrlPr>
                          <a:rPr lang="es-AR" i="1">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AR">
                            <a:effectLst/>
                            <a:latin typeface="Cambria Math" panose="02040503050406030204" pitchFamily="18" charset="0"/>
                            <a:ea typeface="Times New Roman" panose="02020603050405020304" pitchFamily="18" charset="0"/>
                            <a:cs typeface="Arial" panose="020B0604020202020204" pitchFamily="34" charset="0"/>
                          </a:rPr>
                          <m:t>ln</m:t>
                        </m:r>
                      </m:fName>
                      <m:e>
                        <m:d>
                          <m:dPr>
                            <m:ctrlPr>
                              <a:rPr lang="es-AR"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AR" i="1">
                                    <a:effectLst/>
                                    <a:latin typeface="Cambria Math" panose="02040503050406030204" pitchFamily="18" charset="0"/>
                                    <a:ea typeface="Times New Roman" panose="02020603050405020304" pitchFamily="18" charset="0"/>
                                    <a:cs typeface="Arial" panose="020B0604020202020204" pitchFamily="34" charset="0"/>
                                  </a:rPr>
                                </m:ctrlPr>
                              </m:fPr>
                              <m:num>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𝐶</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𝐴</m:t>
                                    </m:r>
                                  </m:sup>
                                </m:sSubSup>
                              </m:num>
                              <m:den>
                                <m:sSubSup>
                                  <m:sSub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bSupPr>
                                  <m:e>
                                    <m:r>
                                      <a:rPr lang="es-AR" i="1">
                                        <a:effectLst/>
                                        <a:latin typeface="Cambria Math" panose="02040503050406030204" pitchFamily="18" charset="0"/>
                                        <a:ea typeface="Times New Roman" panose="02020603050405020304" pitchFamily="18" charset="0"/>
                                        <a:cs typeface="Arial" panose="020B0604020202020204" pitchFamily="34" charset="0"/>
                                      </a:rPr>
                                      <m:t>𝐶</m:t>
                                    </m:r>
                                  </m:e>
                                  <m:sub>
                                    <m:r>
                                      <a:rPr lang="es-AR" i="1">
                                        <a:effectLst/>
                                        <a:latin typeface="Cambria Math" panose="02040503050406030204" pitchFamily="18" charset="0"/>
                                        <a:ea typeface="Times New Roman" panose="02020603050405020304" pitchFamily="18" charset="0"/>
                                        <a:cs typeface="Arial" panose="020B0604020202020204" pitchFamily="34" charset="0"/>
                                      </a:rPr>
                                      <m:t>1</m:t>
                                    </m:r>
                                  </m:sub>
                                  <m:sup>
                                    <m:r>
                                      <a:rPr lang="es-AR" i="1">
                                        <a:effectLst/>
                                        <a:latin typeface="Cambria Math" panose="02040503050406030204" pitchFamily="18" charset="0"/>
                                        <a:ea typeface="Times New Roman" panose="02020603050405020304" pitchFamily="18" charset="0"/>
                                        <a:cs typeface="Arial" panose="020B0604020202020204" pitchFamily="34" charset="0"/>
                                      </a:rPr>
                                      <m:t>𝐵</m:t>
                                    </m:r>
                                  </m:sup>
                                </m:sSubSup>
                              </m:den>
                            </m:f>
                          </m:e>
                        </m:d>
                      </m:e>
                    </m:func>
                  </m:oMath>
                </a14:m>
                <a:r>
                  <a:rPr lang="es-AR" dirty="0">
                    <a:effectLst/>
                    <a:latin typeface="Calibri" panose="020F0502020204030204" pitchFamily="34" charset="0"/>
                    <a:ea typeface="Calibri" panose="020F0502020204030204" pitchFamily="34" charset="0"/>
                    <a:cs typeface="Calibri" panose="020F0502020204030204" pitchFamily="34" charset="0"/>
                  </a:rPr>
                  <a:t>  </a:t>
                </a:r>
                <a:r>
                  <a:rPr lang="es-AR" dirty="0" err="1">
                    <a:effectLst/>
                    <a:latin typeface="Calibri" panose="020F0502020204030204" pitchFamily="34" charset="0"/>
                    <a:ea typeface="Calibri" panose="020F0502020204030204" pitchFamily="34" charset="0"/>
                    <a:cs typeface="Calibri" panose="020F0502020204030204" pitchFamily="34" charset="0"/>
                  </a:rPr>
                  <a:t>Ec</a:t>
                </a:r>
                <a:r>
                  <a:rPr lang="es-AR" dirty="0">
                    <a:effectLst/>
                    <a:latin typeface="Calibri" panose="020F0502020204030204" pitchFamily="34" charset="0"/>
                    <a:ea typeface="Calibri" panose="020F0502020204030204" pitchFamily="34" charset="0"/>
                    <a:cs typeface="Calibri" panose="020F0502020204030204" pitchFamily="34" charset="0"/>
                  </a:rPr>
                  <a:t>. de Nernst</a:t>
                </a:r>
              </a:p>
              <a:p>
                <a:pPr marL="0" indent="0" algn="ctr">
                  <a:lnSpc>
                    <a:spcPct val="107000"/>
                  </a:lnSpc>
                  <a:spcAft>
                    <a:spcPts val="800"/>
                  </a:spcAft>
                  <a:buNone/>
                </a:pPr>
                <a:r>
                  <a:rPr lang="es-AR" dirty="0">
                    <a:latin typeface="Calibri" panose="020F0502020204030204" pitchFamily="34" charset="0"/>
                    <a:ea typeface="Calibri" panose="020F0502020204030204" pitchFamily="34" charset="0"/>
                    <a:cs typeface="Calibri" panose="020F0502020204030204" pitchFamily="34" charset="0"/>
                  </a:rPr>
                  <a:t>Relaciona el gradiente de potencial eléctrico con el de concentración de una especie y se utiliza en transporte celular</a:t>
                </a:r>
                <a:endParaRPr lang="es-AR" dirty="0">
                  <a:effectLst/>
                  <a:latin typeface="Calibri" panose="020F0502020204030204" pitchFamily="34" charset="0"/>
                  <a:ea typeface="Calibri" panose="020F0502020204030204" pitchFamily="34" charset="0"/>
                  <a:cs typeface="Calibri" panose="020F0502020204030204" pitchFamily="34" charset="0"/>
                </a:endParaRPr>
              </a:p>
              <a:p>
                <a:endParaRPr lang="es-AR"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contenido 2">
                <a:extLst>
                  <a:ext uri="{FF2B5EF4-FFF2-40B4-BE49-F238E27FC236}">
                    <a16:creationId xmlns:a16="http://schemas.microsoft.com/office/drawing/2014/main" id="{D8BC0FF2-DED4-DACA-DFA0-0DFAA0DA5754}"/>
                  </a:ext>
                </a:extLst>
              </p:cNvPr>
              <p:cNvSpPr>
                <a:spLocks noGrp="1" noRot="1" noChangeAspect="1" noMove="1" noResize="1" noEditPoints="1" noAdjustHandles="1" noChangeArrowheads="1" noChangeShapeType="1" noTextEdit="1"/>
              </p:cNvSpPr>
              <p:nvPr>
                <p:ph idx="1"/>
              </p:nvPr>
            </p:nvSpPr>
            <p:spPr>
              <a:xfrm>
                <a:off x="0" y="1097960"/>
                <a:ext cx="12065000" cy="5367570"/>
              </a:xfrm>
              <a:blipFill>
                <a:blip r:embed="rId2"/>
                <a:stretch>
                  <a:fillRect l="-657" t="-1476" b="-10556"/>
                </a:stretch>
              </a:blipFill>
            </p:spPr>
            <p:txBody>
              <a:bodyPr/>
              <a:lstStyle/>
              <a:p>
                <a:r>
                  <a:rPr lang="es-AR">
                    <a:noFill/>
                  </a:rPr>
                  <a:t> </a:t>
                </a:r>
              </a:p>
            </p:txBody>
          </p:sp>
        </mc:Fallback>
      </mc:AlternateContent>
    </p:spTree>
    <p:extLst>
      <p:ext uri="{BB962C8B-B14F-4D97-AF65-F5344CB8AC3E}">
        <p14:creationId xmlns:p14="http://schemas.microsoft.com/office/powerpoint/2010/main" val="219618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25289C14-B0B2-018D-4D9F-15406EB8C39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A6478D0-105E-7530-9011-2F6FAC5BEC9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1" name="Rectangle 10">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C9341491-FC8B-416E-6F3E-DF79157045BD}"/>
              </a:ext>
            </a:extLst>
          </p:cNvPr>
          <p:cNvSpPr>
            <a:spLocks noGrp="1"/>
          </p:cNvSpPr>
          <p:nvPr>
            <p:ph type="title"/>
          </p:nvPr>
        </p:nvSpPr>
        <p:spPr>
          <a:xfrm>
            <a:off x="232281" y="1201383"/>
            <a:ext cx="3977639" cy="1600200"/>
          </a:xfrm>
        </p:spPr>
        <p:txBody>
          <a:bodyPr vert="horz" lIns="91440" tIns="45720" rIns="91440" bIns="45720" rtlCol="0" anchor="b">
            <a:normAutofit/>
          </a:bodyPr>
          <a:lstStyle/>
          <a:p>
            <a:r>
              <a:rPr lang="en-US" sz="3000" u="sng" kern="1200" cap="all" baseline="0" dirty="0">
                <a:solidFill>
                  <a:schemeClr val="tx1"/>
                </a:solidFill>
                <a:effectLst/>
                <a:latin typeface="+mj-lt"/>
                <a:ea typeface="+mj-ea"/>
                <a:cs typeface="+mj-cs"/>
              </a:rPr>
              <a:t>Espacio de </a:t>
            </a:r>
            <a:r>
              <a:rPr lang="en-US" sz="3000" u="sng" kern="1200" cap="all" baseline="0" dirty="0" err="1">
                <a:solidFill>
                  <a:schemeClr val="tx1"/>
                </a:solidFill>
                <a:effectLst/>
                <a:latin typeface="+mj-lt"/>
                <a:ea typeface="+mj-ea"/>
                <a:cs typeface="+mj-cs"/>
              </a:rPr>
              <a:t>Configuraciones</a:t>
            </a:r>
            <a:r>
              <a:rPr lang="en-US" sz="3000" u="sng" kern="1200" cap="all" baseline="0" dirty="0">
                <a:solidFill>
                  <a:schemeClr val="tx1"/>
                </a:solidFill>
                <a:effectLst/>
                <a:latin typeface="+mj-lt"/>
                <a:ea typeface="+mj-ea"/>
                <a:cs typeface="+mj-cs"/>
              </a:rPr>
              <a:t> </a:t>
            </a:r>
            <a:r>
              <a:rPr lang="en-US" sz="3000" u="sng" kern="1200" cap="all" baseline="0" dirty="0" err="1">
                <a:solidFill>
                  <a:schemeClr val="tx1"/>
                </a:solidFill>
                <a:effectLst/>
                <a:latin typeface="+mj-lt"/>
                <a:ea typeface="+mj-ea"/>
                <a:cs typeface="+mj-cs"/>
              </a:rPr>
              <a:t>termodinamicas</a:t>
            </a:r>
            <a:endParaRPr lang="en-US" sz="3000" kern="1200" cap="all" baseline="0" dirty="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3D304F78-350B-88A8-2DD3-1E8C3EC6FAA5}"/>
              </a:ext>
            </a:extLst>
          </p:cNvPr>
          <p:cNvSpPr>
            <a:spLocks noGrp="1"/>
          </p:cNvSpPr>
          <p:nvPr>
            <p:ph type="body" sz="half" idx="2"/>
          </p:nvPr>
        </p:nvSpPr>
        <p:spPr>
          <a:xfrm>
            <a:off x="260920" y="2903053"/>
            <a:ext cx="5349241" cy="3854112"/>
          </a:xfrm>
        </p:spPr>
        <p:txBody>
          <a:bodyPr vert="horz" lIns="91440" tIns="45720" rIns="91440" bIns="45720" rtlCol="0">
            <a:normAutofit lnSpcReduction="10000"/>
          </a:bodyPr>
          <a:lstStyle/>
          <a:p>
            <a:r>
              <a:rPr lang="es-AR" sz="1800" dirty="0">
                <a:effectLst/>
                <a:latin typeface="Arial" panose="020B0604020202020204" pitchFamily="34" charset="0"/>
                <a:ea typeface="Times New Roman" panose="02020603050405020304" pitchFamily="18" charset="0"/>
              </a:rPr>
              <a:t>Para describir los posibles procesos que puede realizar un sistema macroscópico, debemos describir </a:t>
            </a:r>
            <a:r>
              <a:rPr lang="es-AR" sz="1800" dirty="0">
                <a:effectLst/>
                <a:latin typeface="Calibri" panose="020F0502020204030204" pitchFamily="34" charset="0"/>
                <a:ea typeface="Calibri" panose="020F0502020204030204" pitchFamily="34" charset="0"/>
                <a:cs typeface="Calibri" panose="020F0502020204030204" pitchFamily="34" charset="0"/>
              </a:rPr>
              <a:t>sus</a:t>
            </a:r>
            <a:r>
              <a:rPr lang="es-AR" sz="1800" dirty="0">
                <a:effectLst/>
                <a:latin typeface="Arial" panose="020B0604020202020204" pitchFamily="34" charset="0"/>
                <a:ea typeface="Times New Roman" panose="02020603050405020304" pitchFamily="18" charset="0"/>
              </a:rPr>
              <a:t> estados termodinámicos. </a:t>
            </a:r>
          </a:p>
          <a:p>
            <a:r>
              <a:rPr lang="es-AR" sz="1800" dirty="0">
                <a:effectLst/>
                <a:latin typeface="Arial" panose="020B0604020202020204" pitchFamily="34" charset="0"/>
                <a:ea typeface="Times New Roman" panose="02020603050405020304" pitchFamily="18" charset="0"/>
              </a:rPr>
              <a:t>Definimos el espacio de configuraciones termodinámicas para un sistema simple generado por la entropía S y los parámetros extensivos U, V, </a:t>
            </a:r>
            <a:r>
              <a:rPr lang="es-AR" sz="1800" dirty="0" err="1">
                <a:effectLst/>
                <a:latin typeface="Arial" panose="020B0604020202020204" pitchFamily="34" charset="0"/>
                <a:ea typeface="Times New Roman" panose="02020603050405020304" pitchFamily="18" charset="0"/>
              </a:rPr>
              <a:t>N</a:t>
            </a:r>
            <a:r>
              <a:rPr lang="es-AR" sz="1800" baseline="-25000" dirty="0" err="1">
                <a:effectLst/>
                <a:latin typeface="Arial" panose="020B0604020202020204" pitchFamily="34" charset="0"/>
                <a:ea typeface="Times New Roman" panose="02020603050405020304" pitchFamily="18" charset="0"/>
              </a:rPr>
              <a:t>j</a:t>
            </a:r>
            <a:r>
              <a:rPr lang="es-AR" sz="1800" dirty="0">
                <a:effectLst/>
                <a:latin typeface="Arial" panose="020B0604020202020204" pitchFamily="34" charset="0"/>
                <a:ea typeface="Times New Roman" panose="02020603050405020304" pitchFamily="18" charset="0"/>
              </a:rPr>
              <a:t>.</a:t>
            </a:r>
          </a:p>
          <a:p>
            <a:r>
              <a:rPr lang="es-AR" sz="1800" dirty="0">
                <a:effectLst/>
                <a:latin typeface="Arial" panose="020B0604020202020204" pitchFamily="34" charset="0"/>
                <a:ea typeface="Times New Roman" panose="02020603050405020304" pitchFamily="18" charset="0"/>
              </a:rPr>
              <a:t>La ecuación fundamental S(U,V, </a:t>
            </a:r>
            <a:r>
              <a:rPr lang="es-AR" sz="1800" dirty="0" err="1">
                <a:effectLst/>
                <a:latin typeface="Arial" panose="020B0604020202020204" pitchFamily="34" charset="0"/>
                <a:ea typeface="Times New Roman" panose="02020603050405020304" pitchFamily="18" charset="0"/>
              </a:rPr>
              <a:t>N</a:t>
            </a:r>
            <a:r>
              <a:rPr lang="es-AR" sz="1800" baseline="-25000" dirty="0" err="1">
                <a:effectLst/>
                <a:latin typeface="Arial" panose="020B0604020202020204" pitchFamily="34" charset="0"/>
                <a:ea typeface="Times New Roman" panose="02020603050405020304" pitchFamily="18" charset="0"/>
              </a:rPr>
              <a:t>j</a:t>
            </a:r>
            <a:r>
              <a:rPr lang="es-AR" sz="1800" dirty="0">
                <a:effectLst/>
                <a:latin typeface="Arial" panose="020B0604020202020204" pitchFamily="34" charset="0"/>
                <a:ea typeface="Times New Roman" panose="02020603050405020304" pitchFamily="18" charset="0"/>
              </a:rPr>
              <a:t>) define una </a:t>
            </a:r>
            <a:r>
              <a:rPr lang="es-AR" sz="1800" dirty="0" err="1">
                <a:effectLst/>
                <a:latin typeface="Arial" panose="020B0604020202020204" pitchFamily="34" charset="0"/>
                <a:ea typeface="Times New Roman" panose="02020603050405020304" pitchFamily="18" charset="0"/>
              </a:rPr>
              <a:t>hipersuperficie</a:t>
            </a:r>
            <a:r>
              <a:rPr lang="es-AR" sz="1800" dirty="0">
                <a:effectLst/>
                <a:latin typeface="Arial" panose="020B0604020202020204" pitchFamily="34" charset="0"/>
                <a:ea typeface="Times New Roman" panose="02020603050405020304" pitchFamily="18" charset="0"/>
              </a:rPr>
              <a:t> en este espacio que debe cumplir T&gt;0 y en la cual cada punto es un estado de equilibrio. </a:t>
            </a:r>
          </a:p>
          <a:p>
            <a:r>
              <a:rPr lang="es-AR" sz="1800" dirty="0">
                <a:effectLst/>
                <a:latin typeface="Arial" panose="020B0604020202020204" pitchFamily="34" charset="0"/>
                <a:ea typeface="Times New Roman" panose="02020603050405020304" pitchFamily="18" charset="0"/>
              </a:rPr>
              <a:t>Los estados fuera de equilibrio no se representan por no estar definidas las correspondientes variables termodinámicas</a:t>
            </a:r>
            <a:endParaRPr lang="en-US" dirty="0"/>
          </a:p>
        </p:txBody>
      </p:sp>
      <p:pic>
        <p:nvPicPr>
          <p:cNvPr id="4" name="Imagen 3">
            <a:extLst>
              <a:ext uri="{FF2B5EF4-FFF2-40B4-BE49-F238E27FC236}">
                <a16:creationId xmlns:a16="http://schemas.microsoft.com/office/drawing/2014/main" id="{871D17AA-3E3C-59E1-7865-9B1B3FB382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 t="-1088" r="21551" b="1088"/>
          <a:stretch/>
        </p:blipFill>
        <p:spPr bwMode="auto">
          <a:xfrm>
            <a:off x="5610161" y="746126"/>
            <a:ext cx="5258576" cy="5472558"/>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660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668FF-6E4D-A28C-3764-2A4E6D8A16AB}"/>
              </a:ext>
            </a:extLst>
          </p:cNvPr>
          <p:cNvSpPr>
            <a:spLocks noGrp="1"/>
          </p:cNvSpPr>
          <p:nvPr>
            <p:ph type="title"/>
          </p:nvPr>
        </p:nvSpPr>
        <p:spPr>
          <a:xfrm>
            <a:off x="2895600" y="154773"/>
            <a:ext cx="8610600" cy="1293028"/>
          </a:xfrm>
        </p:spPr>
        <p:txBody>
          <a:bodyPr/>
          <a:lstStyle/>
          <a:p>
            <a:r>
              <a:rPr lang="es-AR" dirty="0"/>
              <a:t>principios </a:t>
            </a:r>
            <a:r>
              <a:rPr lang="es-AR" dirty="0" err="1"/>
              <a:t>extremales</a:t>
            </a:r>
            <a:endParaRPr lang="es-AR"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71CD3D8-88E8-7321-416D-C21007E1C049}"/>
                  </a:ext>
                </a:extLst>
              </p:cNvPr>
              <p:cNvSpPr>
                <a:spLocks noGrp="1"/>
              </p:cNvSpPr>
              <p:nvPr>
                <p:ph idx="1"/>
              </p:nvPr>
            </p:nvSpPr>
            <p:spPr>
              <a:xfrm>
                <a:off x="177800" y="1574800"/>
                <a:ext cx="10820400" cy="4024125"/>
              </a:xfrm>
            </p:spPr>
            <p:txBody>
              <a:bodyPr>
                <a:noAutofit/>
              </a:bodyPr>
              <a:lstStyle/>
              <a:p>
                <a:pPr algn="just">
                  <a:lnSpc>
                    <a:spcPct val="107000"/>
                  </a:lnSpc>
                  <a:spcAft>
                    <a:spcPts val="800"/>
                  </a:spcAft>
                  <a:tabLst>
                    <a:tab pos="285750" algn="l"/>
                  </a:tabLst>
                </a:pPr>
                <a:r>
                  <a:rPr lang="es-AR" dirty="0">
                    <a:effectLst/>
                    <a:latin typeface="Calibri" panose="020F0502020204030204" pitchFamily="34" charset="0"/>
                    <a:ea typeface="Calibri" panose="020F0502020204030204" pitchFamily="34" charset="0"/>
                    <a:cs typeface="Calibri" panose="020F0502020204030204" pitchFamily="34" charset="0"/>
                  </a:rPr>
                  <a:t>Principio Máxima Entropía: en el estado de equilibrio los valores que toman los parámetros extensivos en ausencia de ligaduras internas son aquellos que maximizan la entropía respecto de un conjunto de estados ligados. Recordemos que esto es para valores dados de los parámetros extensivos del sistema total (U, V, N).</a:t>
                </a:r>
              </a:p>
              <a:p>
                <a:r>
                  <a:rPr lang="es-AR" dirty="0">
                    <a:effectLst/>
                    <a:latin typeface="Calibri" panose="020F0502020204030204" pitchFamily="34" charset="0"/>
                    <a:ea typeface="Calibri" panose="020F0502020204030204" pitchFamily="34" charset="0"/>
                    <a:cs typeface="Calibri" panose="020F0502020204030204" pitchFamily="34" charset="0"/>
                  </a:rPr>
                  <a:t>Principio de mínima Energía: en el estado de equilibrio el valor que toman los parámetros extensivos, en ausencia de ligaduras internas, son aquellos que minimizan la energía respecto de un conjunto de estados ligados para valores dados de los parámetros extensivos del sistema total (S,V,N).</a:t>
                </a:r>
              </a:p>
              <a:p>
                <a:r>
                  <a:rPr lang="es-AR" dirty="0">
                    <a:latin typeface="Calibri" panose="020F0502020204030204" pitchFamily="34" charset="0"/>
                    <a:ea typeface="Calibri" panose="020F0502020204030204" pitchFamily="34" charset="0"/>
                    <a:cs typeface="Calibri" panose="020F0502020204030204" pitchFamily="34" charset="0"/>
                  </a:rPr>
                  <a:t>Se puede demostrar que los principios </a:t>
                </a:r>
                <a:r>
                  <a:rPr lang="es-AR" dirty="0" err="1">
                    <a:latin typeface="Calibri" panose="020F0502020204030204" pitchFamily="34" charset="0"/>
                    <a:ea typeface="Calibri" panose="020F0502020204030204" pitchFamily="34" charset="0"/>
                    <a:cs typeface="Calibri" panose="020F0502020204030204" pitchFamily="34" charset="0"/>
                  </a:rPr>
                  <a:t>extremales</a:t>
                </a:r>
                <a:r>
                  <a:rPr lang="es-AR" dirty="0">
                    <a:latin typeface="Calibri" panose="020F0502020204030204" pitchFamily="34" charset="0"/>
                    <a:ea typeface="Calibri" panose="020F0502020204030204" pitchFamily="34" charset="0"/>
                    <a:cs typeface="Calibri" panose="020F0502020204030204" pitchFamily="34" charset="0"/>
                  </a:rPr>
                  <a:t> son equivalentes, </a:t>
                </a:r>
                <a:r>
                  <a:rPr lang="es-AR" dirty="0">
                    <a:effectLst/>
                    <a:latin typeface="Calibri" panose="020F0502020204030204" pitchFamily="34" charset="0"/>
                    <a:ea typeface="Calibri" panose="020F0502020204030204" pitchFamily="34" charset="0"/>
                    <a:cs typeface="Calibri" panose="020F0502020204030204" pitchFamily="34" charset="0"/>
                  </a:rPr>
                  <a:t>implica probar que si la entropía es máxima para valores fijos de los parámetros U, V, N y </a:t>
                </a:r>
                <a14:m>
                  <m:oMath xmlns:m="http://schemas.openxmlformats.org/officeDocument/2006/math">
                    <m:r>
                      <a:rPr lang="es-AR"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AR" i="1">
                            <a:effectLst/>
                            <a:latin typeface="Cambria Math" panose="02040503050406030204" pitchFamily="18" charset="0"/>
                            <a:ea typeface="Times New Roman" panose="02020603050405020304" pitchFamily="18" charset="0"/>
                            <a:cs typeface="Arial" panose="020B0604020202020204" pitchFamily="34" charset="0"/>
                          </a:rPr>
                        </m:ctrlPr>
                      </m:sSupPr>
                      <m:e>
                        <m:r>
                          <a:rPr lang="es-AR" i="1">
                            <a:effectLst/>
                            <a:latin typeface="Cambria Math" panose="02040503050406030204" pitchFamily="18" charset="0"/>
                            <a:ea typeface="Times New Roman" panose="02020603050405020304" pitchFamily="18" charset="0"/>
                            <a:cs typeface="Arial" panose="020B0604020202020204" pitchFamily="34" charset="0"/>
                          </a:rPr>
                          <m:t>𝑋</m:t>
                        </m:r>
                      </m:e>
                      <m:sup>
                        <m:r>
                          <a:rPr lang="es-AR" i="1">
                            <a:effectLst/>
                            <a:latin typeface="Cambria Math" panose="02040503050406030204" pitchFamily="18" charset="0"/>
                            <a:ea typeface="Times New Roman" panose="02020603050405020304" pitchFamily="18" charset="0"/>
                            <a:cs typeface="Arial" panose="020B0604020202020204" pitchFamily="34" charset="0"/>
                          </a:rPr>
                          <m:t>1</m:t>
                        </m:r>
                      </m:sup>
                    </m:sSup>
                  </m:oMath>
                </a14:m>
                <a:r>
                  <a:rPr lang="es-AR" dirty="0">
                    <a:effectLst/>
                    <a:latin typeface="Calibri" panose="020F0502020204030204" pitchFamily="34" charset="0"/>
                    <a:ea typeface="Calibri" panose="020F0502020204030204" pitchFamily="34" charset="0"/>
                    <a:cs typeface="Calibri" panose="020F0502020204030204" pitchFamily="34" charset="0"/>
                  </a:rPr>
                  <a:t> es un parámetro interno no ligado tomando el valor que la maximiza, entonces la energía es mínima para esos valores (ver el Callen).</a:t>
                </a:r>
              </a:p>
              <a:p>
                <a:r>
                  <a:rPr lang="es-AR" dirty="0">
                    <a:effectLst/>
                    <a:latin typeface="Calibri" panose="020F0502020204030204" pitchFamily="34" charset="0"/>
                    <a:ea typeface="Calibri" panose="020F0502020204030204" pitchFamily="34" charset="0"/>
                    <a:cs typeface="Calibri" panose="020F0502020204030204" pitchFamily="34" charset="0"/>
                  </a:rPr>
                  <a:t>Esto cumple el postulado I que establece que los estados de equilibrio son independientes del proceso por el cual el sistema alcanzo dicho estado. </a:t>
                </a:r>
              </a:p>
            </p:txBody>
          </p:sp>
        </mc:Choice>
        <mc:Fallback xmlns="">
          <p:sp>
            <p:nvSpPr>
              <p:cNvPr id="3" name="Marcador de contenido 2">
                <a:extLst>
                  <a:ext uri="{FF2B5EF4-FFF2-40B4-BE49-F238E27FC236}">
                    <a16:creationId xmlns:a16="http://schemas.microsoft.com/office/drawing/2014/main" id="{471CD3D8-88E8-7321-416D-C21007E1C049}"/>
                  </a:ext>
                </a:extLst>
              </p:cNvPr>
              <p:cNvSpPr>
                <a:spLocks noGrp="1" noRot="1" noChangeAspect="1" noMove="1" noResize="1" noEditPoints="1" noAdjustHandles="1" noChangeArrowheads="1" noChangeShapeType="1" noTextEdit="1"/>
              </p:cNvSpPr>
              <p:nvPr>
                <p:ph idx="1"/>
              </p:nvPr>
            </p:nvSpPr>
            <p:spPr>
              <a:xfrm>
                <a:off x="177800" y="1574800"/>
                <a:ext cx="10820400" cy="4024125"/>
              </a:xfrm>
              <a:blipFill>
                <a:blip r:embed="rId2"/>
                <a:stretch>
                  <a:fillRect l="-620" t="-758" r="-1070" b="-28030"/>
                </a:stretch>
              </a:blipFill>
            </p:spPr>
            <p:txBody>
              <a:bodyPr/>
              <a:lstStyle/>
              <a:p>
                <a:r>
                  <a:rPr lang="es-AR">
                    <a:noFill/>
                  </a:rPr>
                  <a:t> </a:t>
                </a:r>
              </a:p>
            </p:txBody>
          </p:sp>
        </mc:Fallback>
      </mc:AlternateContent>
    </p:spTree>
    <p:extLst>
      <p:ext uri="{BB962C8B-B14F-4D97-AF65-F5344CB8AC3E}">
        <p14:creationId xmlns:p14="http://schemas.microsoft.com/office/powerpoint/2010/main" val="24729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75F01F76-C67E-3B69-DCBE-22E7FCB28A6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1071BDD6-6B76-8527-842B-49E68203410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057" name="Picture 2056">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C9341491-FC8B-416E-6F3E-DF79157045BD}"/>
              </a:ext>
            </a:extLst>
          </p:cNvPr>
          <p:cNvSpPr>
            <a:spLocks noGrp="1"/>
          </p:cNvSpPr>
          <p:nvPr>
            <p:ph type="title"/>
          </p:nvPr>
        </p:nvSpPr>
        <p:spPr>
          <a:xfrm>
            <a:off x="4606041" y="74211"/>
            <a:ext cx="6832600" cy="1293028"/>
          </a:xfrm>
        </p:spPr>
        <p:txBody>
          <a:bodyPr vert="horz" lIns="91440" tIns="45720" rIns="91440" bIns="45720" rtlCol="0" anchor="ctr">
            <a:normAutofit/>
          </a:bodyPr>
          <a:lstStyle/>
          <a:p>
            <a:pPr algn="r"/>
            <a:r>
              <a:rPr lang="en-US" sz="3100" u="sng" dirty="0">
                <a:effectLst/>
              </a:rPr>
              <a:t>Espacio de </a:t>
            </a:r>
            <a:r>
              <a:rPr lang="en-US" sz="3100" u="sng" dirty="0" err="1">
                <a:effectLst/>
              </a:rPr>
              <a:t>Configuraciones</a:t>
            </a:r>
            <a:r>
              <a:rPr lang="en-US" sz="3100" u="sng" dirty="0">
                <a:effectLst/>
              </a:rPr>
              <a:t> </a:t>
            </a:r>
            <a:r>
              <a:rPr lang="en-US" sz="3100" u="sng" dirty="0" err="1">
                <a:effectLst/>
              </a:rPr>
              <a:t>termodinamicas</a:t>
            </a:r>
            <a:endParaRPr lang="en-US" sz="3100" dirty="0"/>
          </a:p>
        </p:txBody>
      </p:sp>
      <p:sp>
        <p:nvSpPr>
          <p:cNvPr id="2059" name="Rectangle 2058">
            <a:extLst>
              <a:ext uri="{FF2B5EF4-FFF2-40B4-BE49-F238E27FC236}">
                <a16:creationId xmlns:a16="http://schemas.microsoft.com/office/drawing/2014/main" id="{39A1E4BA-7C9E-4CDE-8BA8-AD6D6C78A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BB833288-4C6A-0A9F-323E-269CF5C974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000"/>
          <a:stretch/>
        </p:blipFill>
        <p:spPr bwMode="auto">
          <a:xfrm>
            <a:off x="241847" y="150113"/>
            <a:ext cx="3771431" cy="3334204"/>
          </a:xfrm>
          <a:prstGeom prst="rect">
            <a:avLst/>
          </a:prstGeom>
          <a:noFill/>
          <a:extLst>
            <a:ext uri="{53640926-AAD7-44D8-BBD7-CCE9431645EC}">
              <a14:shadowObscured xmlns:a14="http://schemas.microsoft.com/office/drawing/2010/main"/>
            </a:ext>
          </a:extLst>
        </p:spPr>
      </p:pic>
      <p:pic>
        <p:nvPicPr>
          <p:cNvPr id="2052" name="Imagen 10">
            <a:extLst>
              <a:ext uri="{FF2B5EF4-FFF2-40B4-BE49-F238E27FC236}">
                <a16:creationId xmlns:a16="http://schemas.microsoft.com/office/drawing/2014/main" id="{0341A3D0-A8BC-7D30-02D6-2F2AB08A7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9497" b="3847"/>
          <a:stretch>
            <a:fillRect/>
          </a:stretch>
        </p:blipFill>
        <p:spPr bwMode="auto">
          <a:xfrm>
            <a:off x="0" y="3535117"/>
            <a:ext cx="4181976" cy="32909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3D304F78-350B-88A8-2DD3-1E8C3EC6FAA5}"/>
                  </a:ext>
                </a:extLst>
              </p:cNvPr>
              <p:cNvSpPr>
                <a:spLocks noGrp="1"/>
              </p:cNvSpPr>
              <p:nvPr>
                <p:ph type="body" sz="half" idx="2"/>
              </p:nvPr>
            </p:nvSpPr>
            <p:spPr>
              <a:xfrm>
                <a:off x="4255125" y="1779906"/>
                <a:ext cx="7695028" cy="3290979"/>
              </a:xfrm>
            </p:spPr>
            <p:txBody>
              <a:bodyPr vert="horz" lIns="91440" tIns="45720" rIns="91440" bIns="45720" rtlCol="0">
                <a:noAutofit/>
              </a:bodyPr>
              <a:lstStyle/>
              <a:p>
                <a:pPr indent="-2286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En </a:t>
                </a:r>
                <a:r>
                  <a:rPr lang="en-US" sz="2400" dirty="0" err="1">
                    <a:effectLst/>
                    <a:latin typeface="Calibri" panose="020F0502020204030204" pitchFamily="34" charset="0"/>
                    <a:ea typeface="Calibri" panose="020F0502020204030204" pitchFamily="34" charset="0"/>
                    <a:cs typeface="Calibri" panose="020F0502020204030204" pitchFamily="34" charset="0"/>
                  </a:rPr>
                  <a:t>el</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caso</a:t>
                </a:r>
                <a:r>
                  <a:rPr lang="en-US" sz="2400" dirty="0">
                    <a:effectLst/>
                    <a:latin typeface="Calibri" panose="020F0502020204030204" pitchFamily="34" charset="0"/>
                    <a:ea typeface="Calibri" panose="020F0502020204030204" pitchFamily="34" charset="0"/>
                    <a:cs typeface="Calibri" panose="020F0502020204030204" pitchFamily="34" charset="0"/>
                  </a:rPr>
                  <a:t> de un </a:t>
                </a:r>
                <a:r>
                  <a:rPr lang="en-US" sz="2400" dirty="0" err="1">
                    <a:effectLst/>
                    <a:latin typeface="Calibri" panose="020F0502020204030204" pitchFamily="34" charset="0"/>
                    <a:ea typeface="Calibri" panose="020F0502020204030204" pitchFamily="34" charset="0"/>
                    <a:cs typeface="Calibri" panose="020F0502020204030204" pitchFamily="34" charset="0"/>
                  </a:rPr>
                  <a:t>sistema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compuesto</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el</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espacio</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configuracional</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involucra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los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parámetros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extensivos</a:t>
                </a:r>
                <a:r>
                  <a:rPr lang="en-US" sz="2400" dirty="0">
                    <a:effectLst/>
                    <a:latin typeface="Calibri" panose="020F0502020204030204" pitchFamily="34" charset="0"/>
                    <a:ea typeface="Calibri" panose="020F0502020204030204" pitchFamily="34" charset="0"/>
                    <a:cs typeface="Calibri" panose="020F0502020204030204" pitchFamily="34" charset="0"/>
                  </a:rPr>
                  <a:t> de </a:t>
                </a:r>
                <a:r>
                  <a:rPr lang="en-US" sz="2400" dirty="0" err="1">
                    <a:effectLst/>
                    <a:latin typeface="Calibri" panose="020F0502020204030204" pitchFamily="34" charset="0"/>
                    <a:ea typeface="Calibri" panose="020F0502020204030204" pitchFamily="34" charset="0"/>
                    <a:cs typeface="Calibri" panose="020F0502020204030204" pitchFamily="34" charset="0"/>
                  </a:rPr>
                  <a:t>cada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subsistema</a:t>
                </a:r>
                <a:r>
                  <a:rPr lang="en-US" sz="2400" dirty="0">
                    <a:effectLst/>
                    <a:latin typeface="Calibri" panose="020F0502020204030204" pitchFamily="34" charset="0"/>
                    <a:ea typeface="Calibri" panose="020F0502020204030204" pitchFamily="34" charset="0"/>
                    <a:cs typeface="Calibri" panose="020F0502020204030204" pitchFamily="34" charset="0"/>
                  </a:rPr>
                  <a:t>. Para un </a:t>
                </a:r>
                <a:r>
                  <a:rPr lang="en-US" sz="2400" dirty="0" err="1">
                    <a:effectLst/>
                    <a:latin typeface="Calibri" panose="020F0502020204030204" pitchFamily="34" charset="0"/>
                    <a:ea typeface="Calibri" panose="020F0502020204030204" pitchFamily="34" charset="0"/>
                    <a:cs typeface="Calibri" panose="020F0502020204030204" pitchFamily="34" charset="0"/>
                  </a:rPr>
                  <a:t>sistema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compuesto</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por</a:t>
                </a:r>
                <a:r>
                  <a:rPr lang="en-US" sz="2400" dirty="0">
                    <a:effectLst/>
                    <a:latin typeface="Calibri" panose="020F0502020204030204" pitchFamily="34" charset="0"/>
                    <a:ea typeface="Calibri" panose="020F0502020204030204" pitchFamily="34" charset="0"/>
                    <a:cs typeface="Calibri" panose="020F0502020204030204" pitchFamily="34" charset="0"/>
                  </a:rPr>
                  <a:t> dos </a:t>
                </a:r>
                <a:r>
                  <a:rPr lang="en-US" sz="2400" dirty="0" err="1">
                    <a:effectLst/>
                    <a:latin typeface="Calibri" panose="020F0502020204030204" pitchFamily="34" charset="0"/>
                    <a:ea typeface="Calibri" panose="020F0502020204030204" pitchFamily="34" charset="0"/>
                    <a:cs typeface="Calibri" panose="020F0502020204030204" pitchFamily="34" charset="0"/>
                  </a:rPr>
                  <a:t>subsistemas</a:t>
                </a:r>
                <a:r>
                  <a:rPr lang="en-US" sz="2400" dirty="0">
                    <a:effectLst/>
                    <a:latin typeface="Calibri" panose="020F0502020204030204" pitchFamily="34" charset="0"/>
                    <a:ea typeface="Calibri" panose="020F0502020204030204" pitchFamily="34" charset="0"/>
                    <a:cs typeface="Calibri" panose="020F0502020204030204" pitchFamily="34" charset="0"/>
                  </a:rPr>
                  <a:t> simples, S </a:t>
                </a:r>
                <a:r>
                  <a:rPr lang="en-US" sz="2400" dirty="0" err="1">
                    <a:effectLst/>
                    <a:latin typeface="Calibri" panose="020F0502020204030204" pitchFamily="34" charset="0"/>
                    <a:ea typeface="Calibri" panose="020F0502020204030204" pitchFamily="34" charset="0"/>
                    <a:cs typeface="Calibri" panose="020F0502020204030204" pitchFamily="34" charset="0"/>
                  </a:rPr>
                  <a:t>suele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escribirse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en</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función</a:t>
                </a:r>
                <a:r>
                  <a:rPr lang="en-US" sz="2400" dirty="0">
                    <a:effectLst/>
                    <a:latin typeface="Calibri" panose="020F0502020204030204" pitchFamily="34" charset="0"/>
                    <a:ea typeface="Calibri" panose="020F0502020204030204" pitchFamily="34" charset="0"/>
                    <a:cs typeface="Calibri" panose="020F0502020204030204" pitchFamily="34" charset="0"/>
                  </a:rPr>
                  <a:t> de </a:t>
                </a:r>
                <a:r>
                  <a:rPr lang="en-US" sz="2400" dirty="0" err="1">
                    <a:effectLst/>
                    <a:latin typeface="Calibri" panose="020F0502020204030204" pitchFamily="34" charset="0"/>
                    <a:ea typeface="Calibri" panose="020F0502020204030204" pitchFamily="34" charset="0"/>
                    <a:cs typeface="Calibri" panose="020F0502020204030204" pitchFamily="34" charset="0"/>
                  </a:rPr>
                  <a:t>los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parámetros</a:t>
                </a:r>
                <a:r>
                  <a:rPr lang="en-US" sz="2400" dirty="0">
                    <a:effectLst/>
                    <a:latin typeface="Calibri" panose="020F0502020204030204" pitchFamily="34" charset="0"/>
                    <a:ea typeface="Calibri" panose="020F0502020204030204" pitchFamily="34" charset="0"/>
                    <a:cs typeface="Calibri" panose="020F0502020204030204" pitchFamily="34" charset="0"/>
                  </a:rPr>
                  <a:t> del </a:t>
                </a:r>
                <a:r>
                  <a:rPr lang="en-US" sz="2400" dirty="0" err="1">
                    <a:effectLst/>
                    <a:latin typeface="Calibri" panose="020F0502020204030204" pitchFamily="34" charset="0"/>
                    <a:ea typeface="Calibri" panose="020F0502020204030204" pitchFamily="34" charset="0"/>
                    <a:cs typeface="Calibri" panose="020F0502020204030204" pitchFamily="34" charset="0"/>
                  </a:rPr>
                  <a:t>sistema</a:t>
                </a:r>
                <a:r>
                  <a:rPr lang="en-US" sz="2400" dirty="0">
                    <a:effectLst/>
                    <a:latin typeface="Calibri" panose="020F0502020204030204" pitchFamily="34" charset="0"/>
                    <a:ea typeface="Calibri" panose="020F0502020204030204" pitchFamily="34" charset="0"/>
                    <a:cs typeface="Calibri" panose="020F0502020204030204" pitchFamily="34" charset="0"/>
                  </a:rPr>
                  <a:t> total y de uno de </a:t>
                </a:r>
                <a:r>
                  <a:rPr lang="en-US" sz="2400" dirty="0" err="1">
                    <a:effectLst/>
                    <a:latin typeface="Calibri" panose="020F0502020204030204" pitchFamily="34" charset="0"/>
                    <a:ea typeface="Calibri" panose="020F0502020204030204" pitchFamily="34" charset="0"/>
                    <a:cs typeface="Calibri" panose="020F0502020204030204" pitchFamily="34" charset="0"/>
                  </a:rPr>
                  <a:t>los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subsistemas</a:t>
                </a:r>
                <a:r>
                  <a:rPr lang="en-US" sz="24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400" i="1">
                        <a:effectLst/>
                        <a:latin typeface="Cambria Math" panose="02040503050406030204" pitchFamily="18" charset="0"/>
                      </a:rPr>
                      <m:t>𝑆</m:t>
                    </m:r>
                    <m:d>
                      <m:dPr>
                        <m:ctrlPr>
                          <a:rPr lang="en-US" sz="2400" i="1">
                            <a:effectLst/>
                            <a:latin typeface="Cambria Math" panose="02040503050406030204" pitchFamily="18" charset="0"/>
                          </a:rPr>
                        </m:ctrlPr>
                      </m:dPr>
                      <m:e>
                        <m:r>
                          <a:rPr lang="en-US" sz="2400" i="1">
                            <a:effectLst/>
                            <a:latin typeface="Cambria Math" panose="02040503050406030204" pitchFamily="18" charset="0"/>
                          </a:rPr>
                          <m:t>𝑈</m:t>
                        </m:r>
                        <m:r>
                          <a:rPr lang="en-US" sz="2400" i="1">
                            <a:effectLst/>
                            <a:latin typeface="Cambria Math" panose="020405030504060302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rPr>
                              <m:t>𝑋</m:t>
                            </m:r>
                          </m:e>
                          <m:sub>
                            <m:r>
                              <a:rPr lang="en-US" sz="2400" i="1">
                                <a:effectLst/>
                                <a:latin typeface="Cambria Math" panose="02040503050406030204" pitchFamily="18" charset="0"/>
                              </a:rPr>
                              <m:t>𝑗</m:t>
                            </m:r>
                          </m:sub>
                        </m:sSub>
                        <m:r>
                          <a:rPr lang="en-US" sz="2400" i="1">
                            <a:effectLst/>
                            <a:latin typeface="Cambria Math" panose="02040503050406030204" pitchFamily="18" charset="0"/>
                          </a:rPr>
                          <m:t>,</m:t>
                        </m:r>
                        <m:sSup>
                          <m:sSupPr>
                            <m:ctrlPr>
                              <a:rPr lang="en-US" sz="2400" i="1">
                                <a:effectLst/>
                                <a:latin typeface="Cambria Math" panose="02040503050406030204" pitchFamily="18" charset="0"/>
                              </a:rPr>
                            </m:ctrlPr>
                          </m:sSupPr>
                          <m:e>
                            <m:r>
                              <a:rPr lang="en-US" sz="2400" i="1">
                                <a:effectLst/>
                                <a:latin typeface="Cambria Math" panose="02040503050406030204" pitchFamily="18" charset="0"/>
                              </a:rPr>
                              <m:t>𝑈</m:t>
                            </m:r>
                          </m:e>
                          <m:sup>
                            <m:r>
                              <a:rPr lang="en-US" sz="2400" i="1">
                                <a:effectLst/>
                                <a:latin typeface="Cambria Math" panose="02040503050406030204" pitchFamily="18" charset="0"/>
                              </a:rPr>
                              <m:t>1</m:t>
                            </m:r>
                          </m:sup>
                        </m:sSup>
                        <m:sSubSup>
                          <m:sSubSupPr>
                            <m:ctrlPr>
                              <a:rPr lang="en-US" sz="2400" i="1">
                                <a:effectLst/>
                                <a:latin typeface="Cambria Math" panose="02040503050406030204" pitchFamily="18" charset="0"/>
                              </a:rPr>
                            </m:ctrlPr>
                          </m:sSubSupPr>
                          <m:e>
                            <m:r>
                              <a:rPr lang="en-US" sz="2400" i="1">
                                <a:effectLst/>
                                <a:latin typeface="Cambria Math" panose="02040503050406030204" pitchFamily="18" charset="0"/>
                              </a:rPr>
                              <m:t>,</m:t>
                            </m:r>
                            <m:r>
                              <a:rPr lang="en-US" sz="2400" i="1">
                                <a:effectLst/>
                                <a:latin typeface="Cambria Math" panose="02040503050406030204" pitchFamily="18" charset="0"/>
                              </a:rPr>
                              <m:t>𝑋</m:t>
                            </m:r>
                          </m:e>
                          <m:sub>
                            <m:r>
                              <a:rPr lang="en-US" sz="2400" i="1">
                                <a:effectLst/>
                                <a:latin typeface="Cambria Math" panose="02040503050406030204" pitchFamily="18" charset="0"/>
                              </a:rPr>
                              <m:t>𝑗</m:t>
                            </m:r>
                          </m:sub>
                          <m:sup>
                            <m:r>
                              <a:rPr lang="en-US" sz="2400" i="1">
                                <a:effectLst/>
                                <a:latin typeface="Cambria Math" panose="02040503050406030204" pitchFamily="18" charset="0"/>
                              </a:rPr>
                              <m:t>1</m:t>
                            </m:r>
                          </m:sup>
                        </m:sSubSup>
                      </m:e>
                    </m:d>
                  </m:oMath>
                </a14:m>
                <a:r>
                  <a:rPr lang="en-US" sz="2400" dirty="0">
                    <a:effectLst/>
                    <a:latin typeface="Calibri" panose="020F0502020204030204" pitchFamily="34" charset="0"/>
                    <a:ea typeface="Calibri" panose="020F0502020204030204" pitchFamily="34" charset="0"/>
                    <a:cs typeface="Calibri" panose="020F0502020204030204" pitchFamily="34" charset="0"/>
                  </a:rPr>
                  <a:t>; o con </a:t>
                </a:r>
                <a:r>
                  <a:rPr lang="en-US" sz="2400" dirty="0" err="1">
                    <a:effectLst/>
                    <a:latin typeface="Calibri" panose="020F0502020204030204" pitchFamily="34" charset="0"/>
                    <a:ea typeface="Calibri" panose="020F0502020204030204" pitchFamily="34" charset="0"/>
                    <a:cs typeface="Calibri" panose="020F0502020204030204" pitchFamily="34" charset="0"/>
                  </a:rPr>
                  <a:t>parámetros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representativos</a:t>
                </a:r>
                <a:r>
                  <a:rPr lang="en-US" sz="2400" dirty="0">
                    <a:effectLst/>
                    <a:latin typeface="Calibri" panose="020F0502020204030204" pitchFamily="34" charset="0"/>
                    <a:ea typeface="Calibri" panose="020F0502020204030204" pitchFamily="34" charset="0"/>
                    <a:cs typeface="Calibri" panose="020F0502020204030204" pitchFamily="34" charset="0"/>
                  </a:rPr>
                  <a:t> de las </a:t>
                </a:r>
                <a:r>
                  <a:rPr lang="en-US" sz="2400" dirty="0" err="1">
                    <a:effectLst/>
                    <a:latin typeface="Calibri" panose="020F0502020204030204" pitchFamily="34" charset="0"/>
                    <a:ea typeface="Calibri" panose="020F0502020204030204" pitchFamily="34" charset="0"/>
                    <a:cs typeface="Calibri" panose="020F0502020204030204" pitchFamily="34" charset="0"/>
                  </a:rPr>
                  <a:t>ligaduras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internas</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indent="-228600">
                  <a:buFont typeface="Arial" panose="020B0604020202020204" pitchFamily="34" charset="0"/>
                  <a:buChar char="•"/>
                </a:pPr>
                <a:r>
                  <a:rPr lang="en-US" sz="2400" dirty="0" err="1">
                    <a:effectLst/>
                    <a:latin typeface="Calibri" panose="020F0502020204030204" pitchFamily="34" charset="0"/>
                    <a:ea typeface="Calibri" panose="020F0502020204030204" pitchFamily="34" charset="0"/>
                    <a:cs typeface="Calibri" panose="020F0502020204030204" pitchFamily="34" charset="0"/>
                  </a:rPr>
                  <a:t>Observar</a:t>
                </a:r>
                <a:r>
                  <a:rPr lang="en-US" sz="2400" dirty="0">
                    <a:effectLst/>
                    <a:latin typeface="Calibri" panose="020F0502020204030204" pitchFamily="34" charset="0"/>
                    <a:ea typeface="Calibri" panose="020F0502020204030204" pitchFamily="34" charset="0"/>
                    <a:cs typeface="Calibri" panose="020F0502020204030204" pitchFamily="34" charset="0"/>
                  </a:rPr>
                  <a:t> que </a:t>
                </a:r>
                <a:r>
                  <a:rPr lang="en-US" sz="2400" dirty="0" err="1">
                    <a:effectLst/>
                    <a:latin typeface="Calibri" panose="020F0502020204030204" pitchFamily="34" charset="0"/>
                    <a:ea typeface="Calibri" panose="020F0502020204030204" pitchFamily="34" charset="0"/>
                    <a:cs typeface="Calibri" panose="020F0502020204030204" pitchFamily="34" charset="0"/>
                  </a:rPr>
                  <a:t>esta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figura</a:t>
                </a:r>
                <a:r>
                  <a:rPr lang="en-US" sz="2400" dirty="0">
                    <a:effectLst/>
                    <a:latin typeface="Calibri" panose="020F0502020204030204" pitchFamily="34" charset="0"/>
                    <a:ea typeface="Calibri" panose="020F0502020204030204" pitchFamily="34" charset="0"/>
                    <a:cs typeface="Calibri" panose="020F0502020204030204" pitchFamily="34" charset="0"/>
                  </a:rPr>
                  <a:t> es </a:t>
                </a:r>
                <a:r>
                  <a:rPr lang="en-US" sz="2400" dirty="0" err="1">
                    <a:effectLst/>
                    <a:latin typeface="Calibri" panose="020F0502020204030204" pitchFamily="34" charset="0"/>
                    <a:ea typeface="Calibri" panose="020F0502020204030204" pitchFamily="34" charset="0"/>
                    <a:cs typeface="Calibri" panose="020F0502020204030204" pitchFamily="34" charset="0"/>
                  </a:rPr>
                  <a:t>apropiada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porque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nos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permite</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buscar</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máximo</a:t>
                </a:r>
                <a:r>
                  <a:rPr lang="en-US" sz="2400" dirty="0">
                    <a:effectLst/>
                    <a:latin typeface="Calibri" panose="020F0502020204030204" pitchFamily="34" charset="0"/>
                    <a:ea typeface="Calibri" panose="020F0502020204030204" pitchFamily="34" charset="0"/>
                    <a:cs typeface="Calibri" panose="020F0502020204030204" pitchFamily="34" charset="0"/>
                  </a:rPr>
                  <a:t> de S (</a:t>
                </a:r>
                <a:r>
                  <a:rPr lang="en-US" sz="2400" dirty="0" err="1">
                    <a:effectLst/>
                    <a:latin typeface="Calibri" panose="020F0502020204030204" pitchFamily="34" charset="0"/>
                    <a:ea typeface="Calibri" panose="020F0502020204030204" pitchFamily="34" charset="0"/>
                    <a:cs typeface="Calibri" panose="020F0502020204030204" pitchFamily="34" charset="0"/>
                  </a:rPr>
                  <a:t>mínimo</a:t>
                </a:r>
                <a:r>
                  <a:rPr lang="en-US" sz="2400" dirty="0">
                    <a:effectLst/>
                    <a:latin typeface="Calibri" panose="020F0502020204030204" pitchFamily="34" charset="0"/>
                    <a:ea typeface="Calibri" panose="020F0502020204030204" pitchFamily="34" charset="0"/>
                    <a:cs typeface="Calibri" panose="020F0502020204030204" pitchFamily="34" charset="0"/>
                  </a:rPr>
                  <a:t> de U) </a:t>
                </a:r>
                <a:r>
                  <a:rPr lang="en-US" sz="2400" dirty="0" err="1">
                    <a:effectLst/>
                    <a:latin typeface="Calibri" panose="020F0502020204030204" pitchFamily="34" charset="0"/>
                    <a:ea typeface="Calibri" panose="020F0502020204030204" pitchFamily="34" charset="0"/>
                    <a:cs typeface="Calibri" panose="020F0502020204030204" pitchFamily="34" charset="0"/>
                  </a:rPr>
                  <a:t>variando</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los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parámetros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extensivos</a:t>
                </a:r>
                <a:r>
                  <a:rPr lang="en-US" sz="2400" dirty="0">
                    <a:effectLst/>
                    <a:latin typeface="Calibri" panose="020F0502020204030204" pitchFamily="34" charset="0"/>
                    <a:ea typeface="Calibri" panose="020F0502020204030204" pitchFamily="34" charset="0"/>
                    <a:cs typeface="Calibri" panose="020F0502020204030204" pitchFamily="34" charset="0"/>
                  </a:rPr>
                  <a:t> del </a:t>
                </a:r>
                <a:r>
                  <a:rPr lang="en-US" sz="2400" dirty="0" err="1">
                    <a:effectLst/>
                    <a:latin typeface="Calibri" panose="020F0502020204030204" pitchFamily="34" charset="0"/>
                    <a:ea typeface="Calibri" panose="020F0502020204030204" pitchFamily="34" charset="0"/>
                    <a:cs typeface="Calibri" panose="020F0502020204030204" pitchFamily="34" charset="0"/>
                  </a:rPr>
                  <a:t>sistema</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compuesto</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texto 2">
                <a:extLst>
                  <a:ext uri="{FF2B5EF4-FFF2-40B4-BE49-F238E27FC236}">
                    <a16:creationId xmlns:a16="http://schemas.microsoft.com/office/drawing/2014/main" id="{3D304F78-350B-88A8-2DD3-1E8C3EC6FAA5}"/>
                  </a:ext>
                </a:extLst>
              </p:cNvPr>
              <p:cNvSpPr>
                <a:spLocks noGrp="1" noRot="1" noChangeAspect="1" noMove="1" noResize="1" noEditPoints="1" noAdjustHandles="1" noChangeArrowheads="1" noChangeShapeType="1" noTextEdit="1"/>
              </p:cNvSpPr>
              <p:nvPr>
                <p:ph type="body" sz="half" idx="2"/>
              </p:nvPr>
            </p:nvSpPr>
            <p:spPr>
              <a:xfrm>
                <a:off x="4255125" y="1779906"/>
                <a:ext cx="7695028" cy="3290979"/>
              </a:xfrm>
              <a:blipFill>
                <a:blip r:embed="rId6"/>
                <a:stretch>
                  <a:fillRect l="-1189" t="-8704" r="-1981"/>
                </a:stretch>
              </a:blipFill>
            </p:spPr>
            <p:txBody>
              <a:bodyPr/>
              <a:lstStyle/>
              <a:p>
                <a:r>
                  <a:rPr lang="es-AR">
                    <a:noFill/>
                  </a:rPr>
                  <a:t> </a:t>
                </a:r>
              </a:p>
            </p:txBody>
          </p:sp>
        </mc:Fallback>
      </mc:AlternateContent>
    </p:spTree>
    <p:extLst>
      <p:ext uri="{BB962C8B-B14F-4D97-AF65-F5344CB8AC3E}">
        <p14:creationId xmlns:p14="http://schemas.microsoft.com/office/powerpoint/2010/main" val="5015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270E3FA5-2904-556D-4E3D-08FCA342A16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Conector recto 1">
            <a:extLst>
              <a:ext uri="{FF2B5EF4-FFF2-40B4-BE49-F238E27FC236}">
                <a16:creationId xmlns:a16="http://schemas.microsoft.com/office/drawing/2014/main" id="{035F9804-DDA0-DF60-7435-099B88D7B12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093" name="Picture 309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3095" name="Rectangle 3094">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7" name="Picture 3096">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073" name="Imagen 4">
            <a:extLst>
              <a:ext uri="{FF2B5EF4-FFF2-40B4-BE49-F238E27FC236}">
                <a16:creationId xmlns:a16="http://schemas.microsoft.com/office/drawing/2014/main" id="{931179E9-4CD1-18FD-DAFC-5077CEF17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2933"/>
          <a:stretch>
            <a:fillRect/>
          </a:stretch>
        </p:blipFill>
        <p:spPr bwMode="auto">
          <a:xfrm>
            <a:off x="7856152" y="1635760"/>
            <a:ext cx="4170008" cy="3810764"/>
          </a:xfrm>
          <a:prstGeom prst="rect">
            <a:avLst/>
          </a:prstGeom>
          <a:noFill/>
          <a:extLst>
            <a:ext uri="{909E8E84-426E-40DD-AFC4-6F175D3DCCD1}">
              <a14:hiddenFill xmlns:a14="http://schemas.microsoft.com/office/drawing/2010/main">
                <a:solidFill>
                  <a:srgbClr val="FFFFFF"/>
                </a:solidFill>
              </a14:hiddenFill>
            </a:ext>
          </a:extLst>
        </p:spPr>
      </p:pic>
      <p:sp>
        <p:nvSpPr>
          <p:cNvPr id="3" name="Conector recto 2">
            <a:extLst>
              <a:ext uri="{FF2B5EF4-FFF2-40B4-BE49-F238E27FC236}">
                <a16:creationId xmlns:a16="http://schemas.microsoft.com/office/drawing/2014/main" id="{4E132A24-E77B-E52E-F7D5-339E829586EE}"/>
              </a:ext>
            </a:extLst>
          </p:cNvPr>
          <p:cNvSpPr/>
          <p:nvPr/>
        </p:nvSpPr>
        <p:spPr>
          <a:xfrm>
            <a:off x="230080" y="1441450"/>
            <a:ext cx="7626072"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a:lstStyle/>
          <a:p>
            <a:endParaRPr lang="es-AR"/>
          </a:p>
        </p:txBody>
      </p:sp>
      <p:sp>
        <p:nvSpPr>
          <p:cNvPr id="4" name="Forma libre: forma 3">
            <a:extLst>
              <a:ext uri="{FF2B5EF4-FFF2-40B4-BE49-F238E27FC236}">
                <a16:creationId xmlns:a16="http://schemas.microsoft.com/office/drawing/2014/main" id="{ADA128EA-92BD-9AB7-9C4B-CBC0E9BD759F}"/>
              </a:ext>
            </a:extLst>
          </p:cNvPr>
          <p:cNvSpPr/>
          <p:nvPr/>
        </p:nvSpPr>
        <p:spPr>
          <a:xfrm>
            <a:off x="230080" y="1441451"/>
            <a:ext cx="7626072" cy="1281620"/>
          </a:xfrm>
          <a:custGeom>
            <a:avLst/>
            <a:gdLst>
              <a:gd name="connsiteX0" fmla="*/ 0 w 7626072"/>
              <a:gd name="connsiteY0" fmla="*/ 0 h 1281620"/>
              <a:gd name="connsiteX1" fmla="*/ 7626072 w 7626072"/>
              <a:gd name="connsiteY1" fmla="*/ 0 h 1281620"/>
              <a:gd name="connsiteX2" fmla="*/ 7626072 w 7626072"/>
              <a:gd name="connsiteY2" fmla="*/ 1281620 h 1281620"/>
              <a:gd name="connsiteX3" fmla="*/ 0 w 7626072"/>
              <a:gd name="connsiteY3" fmla="*/ 1281620 h 1281620"/>
              <a:gd name="connsiteX4" fmla="*/ 0 w 7626072"/>
              <a:gd name="connsiteY4" fmla="*/ 0 h 128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072" h="1281620">
                <a:moveTo>
                  <a:pt x="0" y="0"/>
                </a:moveTo>
                <a:lnTo>
                  <a:pt x="7626072" y="0"/>
                </a:lnTo>
                <a:lnTo>
                  <a:pt x="7626072" y="1281620"/>
                </a:lnTo>
                <a:lnTo>
                  <a:pt x="0" y="12816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AR" sz="1600" kern="1200" dirty="0"/>
              <a:t>Si un sistema simple está en equilibrio, no evolucionará espontáneamente. Para que esto ocurra es necesario perturbarlo, es decir, que interactúe con el entorno. En consecuencia, para analizar procesos debemos considerar sistemas compuestos que pueden estar o no en equilibrio, en el primer caso el proceso será en respuesta a la remoción de una ligadura interna.</a:t>
            </a:r>
            <a:endParaRPr lang="en-US" sz="1600" kern="1200" dirty="0"/>
          </a:p>
        </p:txBody>
      </p:sp>
      <p:sp>
        <p:nvSpPr>
          <p:cNvPr id="5" name="Conector recto 4">
            <a:extLst>
              <a:ext uri="{FF2B5EF4-FFF2-40B4-BE49-F238E27FC236}">
                <a16:creationId xmlns:a16="http://schemas.microsoft.com/office/drawing/2014/main" id="{F1B906D9-2DAE-A38B-7DB1-139D93C9FF49}"/>
              </a:ext>
            </a:extLst>
          </p:cNvPr>
          <p:cNvSpPr/>
          <p:nvPr/>
        </p:nvSpPr>
        <p:spPr>
          <a:xfrm>
            <a:off x="230080" y="2723071"/>
            <a:ext cx="7626072" cy="0"/>
          </a:xfrm>
          <a:prstGeom prst="line">
            <a:avLst/>
          </a:prstGeom>
        </p:spPr>
        <p:style>
          <a:lnRef idx="2">
            <a:schemeClr val="accent5">
              <a:hueOff val="775848"/>
              <a:satOff val="2585"/>
              <a:lumOff val="2941"/>
              <a:alphaOff val="0"/>
            </a:schemeClr>
          </a:lnRef>
          <a:fillRef idx="1">
            <a:schemeClr val="accent5">
              <a:hueOff val="775848"/>
              <a:satOff val="2585"/>
              <a:lumOff val="2941"/>
              <a:alphaOff val="0"/>
            </a:schemeClr>
          </a:fillRef>
          <a:effectRef idx="1">
            <a:schemeClr val="accent5">
              <a:hueOff val="775848"/>
              <a:satOff val="2585"/>
              <a:lumOff val="2941"/>
              <a:alphaOff val="0"/>
            </a:schemeClr>
          </a:effectRef>
          <a:fontRef idx="minor">
            <a:schemeClr val="lt1"/>
          </a:fontRef>
        </p:style>
        <p:txBody>
          <a:bodyPr/>
          <a:lstStyle/>
          <a:p>
            <a:endParaRPr lang="es-AR"/>
          </a:p>
        </p:txBody>
      </p:sp>
      <p:sp>
        <p:nvSpPr>
          <p:cNvPr id="7" name="Forma libre: forma 6">
            <a:extLst>
              <a:ext uri="{FF2B5EF4-FFF2-40B4-BE49-F238E27FC236}">
                <a16:creationId xmlns:a16="http://schemas.microsoft.com/office/drawing/2014/main" id="{C7A7E303-33E5-DC65-9319-3DA98639D0BF}"/>
              </a:ext>
            </a:extLst>
          </p:cNvPr>
          <p:cNvSpPr/>
          <p:nvPr/>
        </p:nvSpPr>
        <p:spPr>
          <a:xfrm>
            <a:off x="230080" y="2853309"/>
            <a:ext cx="7626072" cy="1281620"/>
          </a:xfrm>
          <a:custGeom>
            <a:avLst/>
            <a:gdLst>
              <a:gd name="connsiteX0" fmla="*/ 0 w 7626072"/>
              <a:gd name="connsiteY0" fmla="*/ 0 h 1281620"/>
              <a:gd name="connsiteX1" fmla="*/ 7626072 w 7626072"/>
              <a:gd name="connsiteY1" fmla="*/ 0 h 1281620"/>
              <a:gd name="connsiteX2" fmla="*/ 7626072 w 7626072"/>
              <a:gd name="connsiteY2" fmla="*/ 1281620 h 1281620"/>
              <a:gd name="connsiteX3" fmla="*/ 0 w 7626072"/>
              <a:gd name="connsiteY3" fmla="*/ 1281620 h 1281620"/>
              <a:gd name="connsiteX4" fmla="*/ 0 w 7626072"/>
              <a:gd name="connsiteY4" fmla="*/ 0 h 128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072" h="1281620">
                <a:moveTo>
                  <a:pt x="0" y="0"/>
                </a:moveTo>
                <a:lnTo>
                  <a:pt x="7626072" y="0"/>
                </a:lnTo>
                <a:lnTo>
                  <a:pt x="7626072" y="1281620"/>
                </a:lnTo>
                <a:lnTo>
                  <a:pt x="0" y="12816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AR" sz="1600" b="0" i="0" kern="1200" baseline="0" dirty="0"/>
              <a:t>Si un sistema aislado realiza un proceso espontaneo que lo lleva al estado A de la figura por remoción de una ligadura interna (ejemplo una expansión libre) se produce un aumento de entropía. El proceso inverso no será espontaneo, ya que implicaría violar el principio </a:t>
            </a:r>
            <a:r>
              <a:rPr lang="es-AR" sz="1600" b="0" i="0" kern="1200" baseline="0" dirty="0" err="1"/>
              <a:t>extremal</a:t>
            </a:r>
            <a:r>
              <a:rPr lang="es-AR" sz="1600" b="0" i="0" kern="1200" baseline="0" dirty="0"/>
              <a:t>. </a:t>
            </a:r>
            <a:endParaRPr lang="en-US" sz="1600" kern="1200" dirty="0"/>
          </a:p>
        </p:txBody>
      </p:sp>
      <p:sp>
        <p:nvSpPr>
          <p:cNvPr id="8" name="Conector recto 7">
            <a:extLst>
              <a:ext uri="{FF2B5EF4-FFF2-40B4-BE49-F238E27FC236}">
                <a16:creationId xmlns:a16="http://schemas.microsoft.com/office/drawing/2014/main" id="{7AED2F07-BB93-84CB-0E6A-861BE4212C8B}"/>
              </a:ext>
            </a:extLst>
          </p:cNvPr>
          <p:cNvSpPr/>
          <p:nvPr/>
        </p:nvSpPr>
        <p:spPr>
          <a:xfrm>
            <a:off x="230080" y="4004692"/>
            <a:ext cx="7626072" cy="0"/>
          </a:xfrm>
          <a:prstGeom prst="line">
            <a:avLst/>
          </a:prstGeom>
        </p:spPr>
        <p:style>
          <a:lnRef idx="2">
            <a:schemeClr val="accent5">
              <a:hueOff val="1551697"/>
              <a:satOff val="5170"/>
              <a:lumOff val="5882"/>
              <a:alphaOff val="0"/>
            </a:schemeClr>
          </a:lnRef>
          <a:fillRef idx="1">
            <a:schemeClr val="accent5">
              <a:hueOff val="1551697"/>
              <a:satOff val="5170"/>
              <a:lumOff val="5882"/>
              <a:alphaOff val="0"/>
            </a:schemeClr>
          </a:fillRef>
          <a:effectRef idx="1">
            <a:schemeClr val="accent5">
              <a:hueOff val="1551697"/>
              <a:satOff val="5170"/>
              <a:lumOff val="5882"/>
              <a:alphaOff val="0"/>
            </a:schemeClr>
          </a:effectRef>
          <a:fontRef idx="minor">
            <a:schemeClr val="lt1"/>
          </a:fontRef>
        </p:style>
        <p:txBody>
          <a:bodyPr/>
          <a:lstStyle/>
          <a:p>
            <a:endParaRPr lang="es-AR"/>
          </a:p>
        </p:txBody>
      </p:sp>
      <p:sp>
        <p:nvSpPr>
          <p:cNvPr id="9" name="Forma libre: forma 8">
            <a:extLst>
              <a:ext uri="{FF2B5EF4-FFF2-40B4-BE49-F238E27FC236}">
                <a16:creationId xmlns:a16="http://schemas.microsoft.com/office/drawing/2014/main" id="{000E4FA7-7BB5-DFCD-9A8E-955CA95DB888}"/>
              </a:ext>
            </a:extLst>
          </p:cNvPr>
          <p:cNvSpPr/>
          <p:nvPr/>
        </p:nvSpPr>
        <p:spPr>
          <a:xfrm>
            <a:off x="230080" y="4004691"/>
            <a:ext cx="7626072" cy="1281620"/>
          </a:xfrm>
          <a:custGeom>
            <a:avLst/>
            <a:gdLst>
              <a:gd name="connsiteX0" fmla="*/ 0 w 7626072"/>
              <a:gd name="connsiteY0" fmla="*/ 0 h 1281620"/>
              <a:gd name="connsiteX1" fmla="*/ 7626072 w 7626072"/>
              <a:gd name="connsiteY1" fmla="*/ 0 h 1281620"/>
              <a:gd name="connsiteX2" fmla="*/ 7626072 w 7626072"/>
              <a:gd name="connsiteY2" fmla="*/ 1281620 h 1281620"/>
              <a:gd name="connsiteX3" fmla="*/ 0 w 7626072"/>
              <a:gd name="connsiteY3" fmla="*/ 1281620 h 1281620"/>
              <a:gd name="connsiteX4" fmla="*/ 0 w 7626072"/>
              <a:gd name="connsiteY4" fmla="*/ 0 h 128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072" h="1281620">
                <a:moveTo>
                  <a:pt x="0" y="0"/>
                </a:moveTo>
                <a:lnTo>
                  <a:pt x="7626072" y="0"/>
                </a:lnTo>
                <a:lnTo>
                  <a:pt x="7626072" y="1281620"/>
                </a:lnTo>
                <a:lnTo>
                  <a:pt x="0" y="12816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AR" sz="1600" b="0" i="0" kern="1200" baseline="0" dirty="0"/>
              <a:t>¿El estado inicial corresponde a un máximo de entropía?</a:t>
            </a:r>
          </a:p>
          <a:p>
            <a:pPr marL="0" lvl="0" indent="0" algn="l" defTabSz="711200">
              <a:lnSpc>
                <a:spcPct val="90000"/>
              </a:lnSpc>
              <a:spcBef>
                <a:spcPct val="0"/>
              </a:spcBef>
              <a:spcAft>
                <a:spcPct val="35000"/>
              </a:spcAft>
              <a:buNone/>
            </a:pPr>
            <a:r>
              <a:rPr lang="es-AR" sz="1600" b="0" i="0" kern="1200" baseline="0" dirty="0"/>
              <a:t> ¿y el A? </a:t>
            </a:r>
            <a:endParaRPr lang="en-US" sz="1600" kern="1200" dirty="0"/>
          </a:p>
        </p:txBody>
      </p:sp>
      <p:sp>
        <p:nvSpPr>
          <p:cNvPr id="10" name="Conector recto 9">
            <a:extLst>
              <a:ext uri="{FF2B5EF4-FFF2-40B4-BE49-F238E27FC236}">
                <a16:creationId xmlns:a16="http://schemas.microsoft.com/office/drawing/2014/main" id="{CBD18CC4-B8EA-B4B6-B7EF-4B59800641C9}"/>
              </a:ext>
            </a:extLst>
          </p:cNvPr>
          <p:cNvSpPr/>
          <p:nvPr/>
        </p:nvSpPr>
        <p:spPr>
          <a:xfrm>
            <a:off x="230080" y="5286312"/>
            <a:ext cx="7626072" cy="0"/>
          </a:xfrm>
          <a:prstGeom prst="line">
            <a:avLst/>
          </a:prstGeom>
        </p:spPr>
        <p:style>
          <a:lnRef idx="2">
            <a:schemeClr val="accent5">
              <a:hueOff val="2327545"/>
              <a:satOff val="7755"/>
              <a:lumOff val="8823"/>
              <a:alphaOff val="0"/>
            </a:schemeClr>
          </a:lnRef>
          <a:fillRef idx="1">
            <a:schemeClr val="accent5">
              <a:hueOff val="2327545"/>
              <a:satOff val="7755"/>
              <a:lumOff val="8823"/>
              <a:alphaOff val="0"/>
            </a:schemeClr>
          </a:fillRef>
          <a:effectRef idx="1">
            <a:schemeClr val="accent5">
              <a:hueOff val="2327545"/>
              <a:satOff val="7755"/>
              <a:lumOff val="8823"/>
              <a:alphaOff val="0"/>
            </a:schemeClr>
          </a:effectRef>
          <a:fontRef idx="minor">
            <a:schemeClr val="lt1"/>
          </a:fontRef>
        </p:style>
        <p:txBody>
          <a:bodyPr/>
          <a:lstStyle/>
          <a:p>
            <a:endParaRPr lang="es-AR"/>
          </a:p>
        </p:txBody>
      </p:sp>
      <p:sp>
        <p:nvSpPr>
          <p:cNvPr id="11" name="Forma libre: forma 10">
            <a:extLst>
              <a:ext uri="{FF2B5EF4-FFF2-40B4-BE49-F238E27FC236}">
                <a16:creationId xmlns:a16="http://schemas.microsoft.com/office/drawing/2014/main" id="{148C2C93-21DD-3047-95E4-200826B93B6D}"/>
              </a:ext>
            </a:extLst>
          </p:cNvPr>
          <p:cNvSpPr/>
          <p:nvPr/>
        </p:nvSpPr>
        <p:spPr>
          <a:xfrm>
            <a:off x="230080" y="5276152"/>
            <a:ext cx="7626072" cy="1281620"/>
          </a:xfrm>
          <a:custGeom>
            <a:avLst/>
            <a:gdLst>
              <a:gd name="connsiteX0" fmla="*/ 0 w 7626072"/>
              <a:gd name="connsiteY0" fmla="*/ 0 h 1281620"/>
              <a:gd name="connsiteX1" fmla="*/ 7626072 w 7626072"/>
              <a:gd name="connsiteY1" fmla="*/ 0 h 1281620"/>
              <a:gd name="connsiteX2" fmla="*/ 7626072 w 7626072"/>
              <a:gd name="connsiteY2" fmla="*/ 1281620 h 1281620"/>
              <a:gd name="connsiteX3" fmla="*/ 0 w 7626072"/>
              <a:gd name="connsiteY3" fmla="*/ 1281620 h 1281620"/>
              <a:gd name="connsiteX4" fmla="*/ 0 w 7626072"/>
              <a:gd name="connsiteY4" fmla="*/ 0 h 128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6072" h="1281620">
                <a:moveTo>
                  <a:pt x="0" y="0"/>
                </a:moveTo>
                <a:lnTo>
                  <a:pt x="7626072" y="0"/>
                </a:lnTo>
                <a:lnTo>
                  <a:pt x="7626072" y="1281620"/>
                </a:lnTo>
                <a:lnTo>
                  <a:pt x="0" y="12816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AR" sz="1600" b="0" i="0" kern="1200" baseline="0" dirty="0"/>
              <a:t>Todos los estados sobre la curva intersección del plano de energía constante son máximos de entropía bajo las ligaduras adecuadas. Si el proceso de liberar la ligadura lleva a un proceso espontáneo, el principio </a:t>
            </a:r>
            <a:r>
              <a:rPr lang="es-AR" sz="1600" b="0" i="0" kern="1200" baseline="0" dirty="0" err="1"/>
              <a:t>maximal</a:t>
            </a:r>
            <a:r>
              <a:rPr lang="es-AR" sz="1600" b="0" i="0" kern="1200" baseline="0" dirty="0"/>
              <a:t> implica que será irreversible ya que cualquier cambio en las ligaduras internas debe llevar a estados de mayor entropía.</a:t>
            </a:r>
            <a:endParaRPr lang="en-US" sz="1600" kern="1200" dirty="0"/>
          </a:p>
        </p:txBody>
      </p:sp>
    </p:spTree>
    <p:extLst>
      <p:ext uri="{BB962C8B-B14F-4D97-AF65-F5344CB8AC3E}">
        <p14:creationId xmlns:p14="http://schemas.microsoft.com/office/powerpoint/2010/main" val="3281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667D9EA8-8F8A-D9E5-F878-BE7FB95BFCD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1675D14D-CFFF-1AEC-BF78-3DD9222A7E8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1" name="Rectangle 20">
            <a:extLst>
              <a:ext uri="{FF2B5EF4-FFF2-40B4-BE49-F238E27FC236}">
                <a16:creationId xmlns:a16="http://schemas.microsoft.com/office/drawing/2014/main" id="{03FFF8D3-2EF3-4286-935A-D01BE3C85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CD8CCB43-545E-4064-8BB8-5C492D0F5F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B5EB54A6-E0F9-C866-FBF0-C4FED693E354}"/>
              </a:ext>
            </a:extLst>
          </p:cNvPr>
          <p:cNvSpPr>
            <a:spLocks noGrp="1"/>
          </p:cNvSpPr>
          <p:nvPr>
            <p:ph type="title"/>
          </p:nvPr>
        </p:nvSpPr>
        <p:spPr>
          <a:xfrm>
            <a:off x="685800" y="764373"/>
            <a:ext cx="3306744" cy="1293028"/>
          </a:xfrm>
        </p:spPr>
        <p:txBody>
          <a:bodyPr vert="horz" lIns="91440" tIns="45720" rIns="91440" bIns="45720" rtlCol="0" anchor="ctr">
            <a:normAutofit fontScale="90000"/>
          </a:bodyPr>
          <a:lstStyle/>
          <a:p>
            <a:pPr algn="r"/>
            <a:r>
              <a:rPr lang="en-US" kern="1200" cap="all" baseline="0" dirty="0" err="1">
                <a:solidFill>
                  <a:schemeClr val="bg1"/>
                </a:solidFill>
                <a:latin typeface="+mj-lt"/>
                <a:ea typeface="+mj-ea"/>
                <a:cs typeface="+mj-cs"/>
              </a:rPr>
              <a:t>Proces</a:t>
            </a:r>
            <a:r>
              <a:rPr lang="en-US" dirty="0" err="1">
                <a:solidFill>
                  <a:schemeClr val="bg1"/>
                </a:solidFill>
              </a:rPr>
              <a:t>os</a:t>
            </a:r>
            <a:r>
              <a:rPr lang="en-US" dirty="0">
                <a:solidFill>
                  <a:schemeClr val="bg1"/>
                </a:solidFill>
              </a:rPr>
              <a:t> </a:t>
            </a:r>
            <a:r>
              <a:rPr lang="en-US" dirty="0" err="1">
                <a:solidFill>
                  <a:schemeClr val="bg1"/>
                </a:solidFill>
              </a:rPr>
              <a:t>Cuasiestaticos</a:t>
            </a:r>
            <a:r>
              <a:rPr lang="en-US" dirty="0">
                <a:solidFill>
                  <a:schemeClr val="bg1"/>
                </a:solidFill>
              </a:rPr>
              <a:t> </a:t>
            </a:r>
            <a:endParaRPr lang="en-US" kern="1200" cap="all" baseline="0" dirty="0">
              <a:solidFill>
                <a:schemeClr val="bg1"/>
              </a:solidFill>
              <a:latin typeface="+mj-lt"/>
              <a:ea typeface="+mj-ea"/>
              <a:cs typeface="+mj-cs"/>
            </a:endParaRPr>
          </a:p>
        </p:txBody>
      </p:sp>
      <p:sp useBgFill="1">
        <p:nvSpPr>
          <p:cNvPr id="25" name="Rounded Rectangle 14">
            <a:extLst>
              <a:ext uri="{FF2B5EF4-FFF2-40B4-BE49-F238E27FC236}">
                <a16:creationId xmlns:a16="http://schemas.microsoft.com/office/drawing/2014/main" id="{E6C57836-126B-4938-8C7A-3C3BCB59D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14E20E88-135F-738F-2E08-4EEC19CDE730}"/>
              </a:ext>
            </a:extLst>
          </p:cNvPr>
          <p:cNvPicPr>
            <a:picLocks noChangeAspect="1"/>
          </p:cNvPicPr>
          <p:nvPr/>
        </p:nvPicPr>
        <p:blipFill rotWithShape="1">
          <a:blip r:embed="rId4">
            <a:extLst>
              <a:ext uri="{28A0092B-C50C-407E-A947-70E740481C1C}">
                <a14:useLocalDpi xmlns:a14="http://schemas.microsoft.com/office/drawing/2010/main" val="0"/>
              </a:ext>
            </a:extLst>
          </a:blip>
          <a:srcRect l="6438" t="-598" r="10081" b="598"/>
          <a:stretch/>
        </p:blipFill>
        <p:spPr bwMode="auto">
          <a:xfrm>
            <a:off x="5426993" y="1336566"/>
            <a:ext cx="5183978" cy="4607567"/>
          </a:xfrm>
          <a:prstGeom prst="rect">
            <a:avLst/>
          </a:prstGeom>
          <a:noFill/>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7D1F990-53D2-06D3-3F01-8521CA27470F}"/>
                  </a:ext>
                </a:extLst>
              </p:cNvPr>
              <p:cNvSpPr txBox="1"/>
              <p:nvPr/>
            </p:nvSpPr>
            <p:spPr>
              <a:xfrm>
                <a:off x="101601" y="1877058"/>
                <a:ext cx="4534406" cy="4990277"/>
              </a:xfrm>
              <a:prstGeom prst="rect">
                <a:avLst/>
              </a:prstGeom>
              <a:noFill/>
            </p:spPr>
            <p:txBody>
              <a:bodyPr wrap="square">
                <a:spAutoFit/>
              </a:bodyPr>
              <a:lstStyle/>
              <a:p>
                <a:pPr algn="just">
                  <a:lnSpc>
                    <a:spcPct val="107000"/>
                  </a:lnSpc>
                  <a:spcAft>
                    <a:spcPts val="800"/>
                  </a:spcAft>
                  <a:tabLst>
                    <a:tab pos="285750" algn="l"/>
                  </a:tabLst>
                </a:pP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 proceso </a:t>
                </a:r>
                <a:r>
                  <a:rPr lang="es-AR" sz="2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cuasiestático</a:t>
                </a: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sucesión de estados de equilibrio, corresponde a una curva en la </a:t>
                </a:r>
                <a:r>
                  <a:rPr lang="es-AR" sz="2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hipersuperficie</a:t>
                </a: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tabLst>
                    <a:tab pos="285750" algn="l"/>
                  </a:tabLst>
                </a:pP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Esta curva no es continua sino una sucesión de puntos, ya que los procesos reales involucran estados intermedios fuera del equilibrio.</a:t>
                </a:r>
              </a:p>
              <a:p>
                <a:pPr algn="just">
                  <a:lnSpc>
                    <a:spcPct val="107000"/>
                  </a:lnSpc>
                  <a:spcAft>
                    <a:spcPts val="800"/>
                  </a:spcAft>
                  <a:tabLst>
                    <a:tab pos="285750" algn="l"/>
                  </a:tabLst>
                </a:pP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 necesario esperar un tiempo de relajación </a:t>
                </a:r>
                <a14:m>
                  <m:oMath xmlns:m="http://schemas.openxmlformats.org/officeDocument/2006/math">
                    <m:r>
                      <m:rPr>
                        <m:sty m:val="p"/>
                      </m:rPr>
                      <a:rPr lang="es-AR" sz="22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τ</m:t>
                    </m:r>
                  </m:oMath>
                </a14:m>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para alcanzar el equilibrio. Un proceso se aproximará a uno </a:t>
                </a:r>
                <a:r>
                  <a:rPr lang="es-AR" sz="2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cuasiestatico</a:t>
                </a:r>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cuando </a:t>
                </a:r>
                <a14:m>
                  <m:oMath xmlns:m="http://schemas.openxmlformats.org/officeDocument/2006/math">
                    <m:r>
                      <m:rPr>
                        <m:sty m:val="p"/>
                      </m:rPr>
                      <a:rPr lang="es-AR" sz="22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τ</m:t>
                    </m:r>
                    <m:r>
                      <a:rPr lang="es-AR" sz="22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es-AR" sz="22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t</m:t>
                    </m:r>
                  </m:oMath>
                </a14:m>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tiempo de medida y en ese caso podemos decir que </a:t>
                </a:r>
                <a14:m>
                  <m:oMath xmlns:m="http://schemas.openxmlformats.org/officeDocument/2006/math">
                    <m:r>
                      <a:rPr lang="es-AR" sz="22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𝑑𝑆</m:t>
                    </m:r>
                    <m:r>
                      <a:rPr lang="es-AR" sz="22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2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𝑑𝑄</m:t>
                    </m:r>
                    <m:r>
                      <a:rPr lang="es-AR" sz="22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s-AR" sz="22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oMath>
                </a14:m>
                <a:r>
                  <a:rPr lang="es-AR"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13" name="CuadroTexto 12">
                <a:extLst>
                  <a:ext uri="{FF2B5EF4-FFF2-40B4-BE49-F238E27FC236}">
                    <a16:creationId xmlns:a16="http://schemas.microsoft.com/office/drawing/2014/main" id="{E7D1F990-53D2-06D3-3F01-8521CA27470F}"/>
                  </a:ext>
                </a:extLst>
              </p:cNvPr>
              <p:cNvSpPr txBox="1">
                <a:spLocks noRot="1" noChangeAspect="1" noMove="1" noResize="1" noEditPoints="1" noAdjustHandles="1" noChangeArrowheads="1" noChangeShapeType="1" noTextEdit="1"/>
              </p:cNvSpPr>
              <p:nvPr/>
            </p:nvSpPr>
            <p:spPr>
              <a:xfrm>
                <a:off x="101601" y="1877058"/>
                <a:ext cx="4534406" cy="4990277"/>
              </a:xfrm>
              <a:prstGeom prst="rect">
                <a:avLst/>
              </a:prstGeom>
              <a:blipFill>
                <a:blip r:embed="rId5"/>
                <a:stretch>
                  <a:fillRect l="-1750" t="-733" r="-1884" b="-1465"/>
                </a:stretch>
              </a:blipFill>
            </p:spPr>
            <p:txBody>
              <a:bodyPr/>
              <a:lstStyle/>
              <a:p>
                <a:r>
                  <a:rPr lang="es-AR">
                    <a:noFill/>
                  </a:rPr>
                  <a:t> </a:t>
                </a:r>
              </a:p>
            </p:txBody>
          </p:sp>
        </mc:Fallback>
      </mc:AlternateContent>
    </p:spTree>
    <p:extLst>
      <p:ext uri="{BB962C8B-B14F-4D97-AF65-F5344CB8AC3E}">
        <p14:creationId xmlns:p14="http://schemas.microsoft.com/office/powerpoint/2010/main" val="3506151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09F29B8B-A6D6-38F7-4FC3-41A29912AAE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E5CCA5B4-60B9-1ADB-0A79-2BD9F851EBE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ítulo 1">
            <a:extLst>
              <a:ext uri="{FF2B5EF4-FFF2-40B4-BE49-F238E27FC236}">
                <a16:creationId xmlns:a16="http://schemas.microsoft.com/office/drawing/2014/main" id="{B5EB54A6-E0F9-C866-FBF0-C4FED693E354}"/>
              </a:ext>
            </a:extLst>
          </p:cNvPr>
          <p:cNvSpPr>
            <a:spLocks noGrp="1"/>
          </p:cNvSpPr>
          <p:nvPr>
            <p:ph type="title"/>
          </p:nvPr>
        </p:nvSpPr>
        <p:spPr>
          <a:xfrm>
            <a:off x="3281680" y="148422"/>
            <a:ext cx="8610600" cy="1293028"/>
          </a:xfrm>
        </p:spPr>
        <p:txBody>
          <a:bodyPr vert="horz" lIns="91440" tIns="45720" rIns="91440" bIns="45720" rtlCol="0" anchor="ctr">
            <a:normAutofit/>
          </a:bodyPr>
          <a:lstStyle/>
          <a:p>
            <a:pPr algn="r"/>
            <a:r>
              <a:rPr lang="en-US" sz="4000" dirty="0" err="1"/>
              <a:t>Procesos</a:t>
            </a:r>
            <a:r>
              <a:rPr lang="en-US" sz="4000" dirty="0"/>
              <a:t> </a:t>
            </a:r>
            <a:r>
              <a:rPr lang="en-US" sz="4000" dirty="0" err="1"/>
              <a:t>Irreversibles</a:t>
            </a:r>
            <a:r>
              <a:rPr lang="en-US" sz="4000" dirty="0"/>
              <a:t> </a:t>
            </a:r>
          </a:p>
        </p:txBody>
      </p:sp>
      <p:sp>
        <p:nvSpPr>
          <p:cNvPr id="4" name="Forma libre: forma 3">
            <a:extLst>
              <a:ext uri="{FF2B5EF4-FFF2-40B4-BE49-F238E27FC236}">
                <a16:creationId xmlns:a16="http://schemas.microsoft.com/office/drawing/2014/main" id="{FDDE01EC-D2EC-D4FE-776F-68B5A2103DD1}"/>
              </a:ext>
            </a:extLst>
          </p:cNvPr>
          <p:cNvSpPr/>
          <p:nvPr/>
        </p:nvSpPr>
        <p:spPr>
          <a:xfrm>
            <a:off x="0" y="1280160"/>
            <a:ext cx="10216388" cy="1606296"/>
          </a:xfrm>
          <a:custGeom>
            <a:avLst/>
            <a:gdLst>
              <a:gd name="connsiteX0" fmla="*/ 0 w 10216388"/>
              <a:gd name="connsiteY0" fmla="*/ 160630 h 1606296"/>
              <a:gd name="connsiteX1" fmla="*/ 160630 w 10216388"/>
              <a:gd name="connsiteY1" fmla="*/ 0 h 1606296"/>
              <a:gd name="connsiteX2" fmla="*/ 10055758 w 10216388"/>
              <a:gd name="connsiteY2" fmla="*/ 0 h 1606296"/>
              <a:gd name="connsiteX3" fmla="*/ 10216388 w 10216388"/>
              <a:gd name="connsiteY3" fmla="*/ 160630 h 1606296"/>
              <a:gd name="connsiteX4" fmla="*/ 10216388 w 10216388"/>
              <a:gd name="connsiteY4" fmla="*/ 1445666 h 1606296"/>
              <a:gd name="connsiteX5" fmla="*/ 10055758 w 10216388"/>
              <a:gd name="connsiteY5" fmla="*/ 1606296 h 1606296"/>
              <a:gd name="connsiteX6" fmla="*/ 160630 w 10216388"/>
              <a:gd name="connsiteY6" fmla="*/ 1606296 h 1606296"/>
              <a:gd name="connsiteX7" fmla="*/ 0 w 10216388"/>
              <a:gd name="connsiteY7" fmla="*/ 1445666 h 1606296"/>
              <a:gd name="connsiteX8" fmla="*/ 0 w 10216388"/>
              <a:gd name="connsiteY8" fmla="*/ 160630 h 16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388" h="1606296">
                <a:moveTo>
                  <a:pt x="0" y="160630"/>
                </a:moveTo>
                <a:cubicBezTo>
                  <a:pt x="0" y="71917"/>
                  <a:pt x="71917" y="0"/>
                  <a:pt x="160630" y="0"/>
                </a:cubicBezTo>
                <a:lnTo>
                  <a:pt x="10055758" y="0"/>
                </a:lnTo>
                <a:cubicBezTo>
                  <a:pt x="10144471" y="0"/>
                  <a:pt x="10216388" y="71917"/>
                  <a:pt x="10216388" y="160630"/>
                </a:cubicBezTo>
                <a:lnTo>
                  <a:pt x="10216388" y="1445666"/>
                </a:lnTo>
                <a:cubicBezTo>
                  <a:pt x="10216388" y="1534379"/>
                  <a:pt x="10144471" y="1606296"/>
                  <a:pt x="10055758" y="1606296"/>
                </a:cubicBezTo>
                <a:lnTo>
                  <a:pt x="160630" y="1606296"/>
                </a:lnTo>
                <a:cubicBezTo>
                  <a:pt x="71917" y="1606296"/>
                  <a:pt x="0" y="1534379"/>
                  <a:pt x="0" y="1445666"/>
                </a:cubicBezTo>
                <a:lnTo>
                  <a:pt x="0" y="16063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5627" tIns="115627" rIns="1754853" bIns="115627" numCol="1" spcCol="1270" anchor="ctr" anchorCtr="0">
            <a:noAutofit/>
          </a:bodyPr>
          <a:lstStyle/>
          <a:p>
            <a:pPr marL="0" lvl="0" indent="0" algn="l" defTabSz="800100">
              <a:lnSpc>
                <a:spcPct val="90000"/>
              </a:lnSpc>
              <a:spcBef>
                <a:spcPct val="0"/>
              </a:spcBef>
              <a:spcAft>
                <a:spcPct val="35000"/>
              </a:spcAft>
              <a:buNone/>
            </a:pPr>
            <a:r>
              <a:rPr lang="es-AR" sz="1800" b="1" kern="1200">
                <a:solidFill>
                  <a:schemeClr val="bg1"/>
                </a:solidFill>
              </a:rPr>
              <a:t>¿Podemos revertir los procesos irreversibles en un sistema aislado?</a:t>
            </a:r>
            <a:endParaRPr lang="en-US" sz="1800" b="1" kern="1200">
              <a:solidFill>
                <a:schemeClr val="bg1"/>
              </a:solidFill>
            </a:endParaRPr>
          </a:p>
        </p:txBody>
      </p:sp>
      <p:sp>
        <p:nvSpPr>
          <p:cNvPr id="5" name="Forma libre: forma 4">
            <a:extLst>
              <a:ext uri="{FF2B5EF4-FFF2-40B4-BE49-F238E27FC236}">
                <a16:creationId xmlns:a16="http://schemas.microsoft.com/office/drawing/2014/main" id="{805F508F-BADF-DAD1-7240-41DEC2213822}"/>
              </a:ext>
            </a:extLst>
          </p:cNvPr>
          <p:cNvSpPr/>
          <p:nvPr/>
        </p:nvSpPr>
        <p:spPr>
          <a:xfrm>
            <a:off x="901446" y="3154172"/>
            <a:ext cx="10216388" cy="1606296"/>
          </a:xfrm>
          <a:custGeom>
            <a:avLst/>
            <a:gdLst>
              <a:gd name="connsiteX0" fmla="*/ 0 w 10216388"/>
              <a:gd name="connsiteY0" fmla="*/ 160630 h 1606296"/>
              <a:gd name="connsiteX1" fmla="*/ 160630 w 10216388"/>
              <a:gd name="connsiteY1" fmla="*/ 0 h 1606296"/>
              <a:gd name="connsiteX2" fmla="*/ 10055758 w 10216388"/>
              <a:gd name="connsiteY2" fmla="*/ 0 h 1606296"/>
              <a:gd name="connsiteX3" fmla="*/ 10216388 w 10216388"/>
              <a:gd name="connsiteY3" fmla="*/ 160630 h 1606296"/>
              <a:gd name="connsiteX4" fmla="*/ 10216388 w 10216388"/>
              <a:gd name="connsiteY4" fmla="*/ 1445666 h 1606296"/>
              <a:gd name="connsiteX5" fmla="*/ 10055758 w 10216388"/>
              <a:gd name="connsiteY5" fmla="*/ 1606296 h 1606296"/>
              <a:gd name="connsiteX6" fmla="*/ 160630 w 10216388"/>
              <a:gd name="connsiteY6" fmla="*/ 1606296 h 1606296"/>
              <a:gd name="connsiteX7" fmla="*/ 0 w 10216388"/>
              <a:gd name="connsiteY7" fmla="*/ 1445666 h 1606296"/>
              <a:gd name="connsiteX8" fmla="*/ 0 w 10216388"/>
              <a:gd name="connsiteY8" fmla="*/ 160630 h 16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388" h="1606296">
                <a:moveTo>
                  <a:pt x="0" y="160630"/>
                </a:moveTo>
                <a:cubicBezTo>
                  <a:pt x="0" y="71917"/>
                  <a:pt x="71917" y="0"/>
                  <a:pt x="160630" y="0"/>
                </a:cubicBezTo>
                <a:lnTo>
                  <a:pt x="10055758" y="0"/>
                </a:lnTo>
                <a:cubicBezTo>
                  <a:pt x="10144471" y="0"/>
                  <a:pt x="10216388" y="71917"/>
                  <a:pt x="10216388" y="160630"/>
                </a:cubicBezTo>
                <a:lnTo>
                  <a:pt x="10216388" y="1445666"/>
                </a:lnTo>
                <a:cubicBezTo>
                  <a:pt x="10216388" y="1534379"/>
                  <a:pt x="10144471" y="1606296"/>
                  <a:pt x="10055758" y="1606296"/>
                </a:cubicBezTo>
                <a:lnTo>
                  <a:pt x="160630" y="1606296"/>
                </a:lnTo>
                <a:cubicBezTo>
                  <a:pt x="71917" y="1606296"/>
                  <a:pt x="0" y="1534379"/>
                  <a:pt x="0" y="1445666"/>
                </a:cubicBezTo>
                <a:lnTo>
                  <a:pt x="0" y="160630"/>
                </a:lnTo>
                <a:close/>
              </a:path>
            </a:pathLst>
          </a:custGeom>
        </p:spPr>
        <p:style>
          <a:lnRef idx="0">
            <a:schemeClr val="lt1">
              <a:hueOff val="0"/>
              <a:satOff val="0"/>
              <a:lumOff val="0"/>
              <a:alphaOff val="0"/>
            </a:schemeClr>
          </a:lnRef>
          <a:fillRef idx="3">
            <a:schemeClr val="accent2">
              <a:hueOff val="574745"/>
              <a:satOff val="-9386"/>
              <a:lumOff val="588"/>
              <a:alphaOff val="0"/>
            </a:schemeClr>
          </a:fillRef>
          <a:effectRef idx="2">
            <a:schemeClr val="accent2">
              <a:hueOff val="574745"/>
              <a:satOff val="-9386"/>
              <a:lumOff val="588"/>
              <a:alphaOff val="0"/>
            </a:schemeClr>
          </a:effectRef>
          <a:fontRef idx="minor">
            <a:schemeClr val="lt1"/>
          </a:fontRef>
        </p:style>
        <p:txBody>
          <a:bodyPr spcFirstLastPara="0" vert="horz" wrap="square" lIns="119437" tIns="119437" rIns="2064976" bIns="119437" numCol="1" spcCol="1270" anchor="ctr" anchorCtr="0">
            <a:noAutofit/>
          </a:bodyPr>
          <a:lstStyle/>
          <a:p>
            <a:pPr marL="0" lvl="0" indent="0" algn="l" defTabSz="844550">
              <a:lnSpc>
                <a:spcPct val="90000"/>
              </a:lnSpc>
              <a:spcBef>
                <a:spcPct val="0"/>
              </a:spcBef>
              <a:spcAft>
                <a:spcPct val="35000"/>
              </a:spcAft>
              <a:buNone/>
            </a:pPr>
            <a:r>
              <a:rPr lang="es-AR" sz="1900" b="1" kern="1200" dirty="0">
                <a:solidFill>
                  <a:schemeClr val="bg1"/>
                </a:solidFill>
              </a:rPr>
              <a:t>Solo es posible volver al estado inicial si acoplamos otro sistema tal que en el proceso el aumento de la entropía del sistema acoplado sea mayor o igual a la de nuestro sistema. Hay una “direccionalidad'' establecida por el principio </a:t>
            </a:r>
            <a:r>
              <a:rPr lang="es-AR" sz="1900" b="1" kern="1200" dirty="0" err="1">
                <a:solidFill>
                  <a:schemeClr val="bg1"/>
                </a:solidFill>
              </a:rPr>
              <a:t>extremal</a:t>
            </a:r>
            <a:r>
              <a:rPr lang="es-AR" sz="1900" b="1" kern="1200" dirty="0">
                <a:solidFill>
                  <a:schemeClr val="bg1"/>
                </a:solidFill>
              </a:rPr>
              <a:t>. </a:t>
            </a:r>
            <a:endParaRPr lang="en-US" sz="1900" b="1" kern="1200" dirty="0">
              <a:solidFill>
                <a:schemeClr val="bg1"/>
              </a:solidFill>
            </a:endParaRPr>
          </a:p>
        </p:txBody>
      </p:sp>
      <p:sp>
        <p:nvSpPr>
          <p:cNvPr id="6" name="Forma libre: forma 5">
            <a:extLst>
              <a:ext uri="{FF2B5EF4-FFF2-40B4-BE49-F238E27FC236}">
                <a16:creationId xmlns:a16="http://schemas.microsoft.com/office/drawing/2014/main" id="{4E906D20-B073-B269-3340-8688882BBBCB}"/>
              </a:ext>
            </a:extLst>
          </p:cNvPr>
          <p:cNvSpPr/>
          <p:nvPr/>
        </p:nvSpPr>
        <p:spPr>
          <a:xfrm>
            <a:off x="1802892" y="5028184"/>
            <a:ext cx="10216388" cy="1606296"/>
          </a:xfrm>
          <a:custGeom>
            <a:avLst/>
            <a:gdLst>
              <a:gd name="connsiteX0" fmla="*/ 0 w 10216388"/>
              <a:gd name="connsiteY0" fmla="*/ 160630 h 1606296"/>
              <a:gd name="connsiteX1" fmla="*/ 160630 w 10216388"/>
              <a:gd name="connsiteY1" fmla="*/ 0 h 1606296"/>
              <a:gd name="connsiteX2" fmla="*/ 10055758 w 10216388"/>
              <a:gd name="connsiteY2" fmla="*/ 0 h 1606296"/>
              <a:gd name="connsiteX3" fmla="*/ 10216388 w 10216388"/>
              <a:gd name="connsiteY3" fmla="*/ 160630 h 1606296"/>
              <a:gd name="connsiteX4" fmla="*/ 10216388 w 10216388"/>
              <a:gd name="connsiteY4" fmla="*/ 1445666 h 1606296"/>
              <a:gd name="connsiteX5" fmla="*/ 10055758 w 10216388"/>
              <a:gd name="connsiteY5" fmla="*/ 1606296 h 1606296"/>
              <a:gd name="connsiteX6" fmla="*/ 160630 w 10216388"/>
              <a:gd name="connsiteY6" fmla="*/ 1606296 h 1606296"/>
              <a:gd name="connsiteX7" fmla="*/ 0 w 10216388"/>
              <a:gd name="connsiteY7" fmla="*/ 1445666 h 1606296"/>
              <a:gd name="connsiteX8" fmla="*/ 0 w 10216388"/>
              <a:gd name="connsiteY8" fmla="*/ 160630 h 16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388" h="1606296">
                <a:moveTo>
                  <a:pt x="0" y="160630"/>
                </a:moveTo>
                <a:cubicBezTo>
                  <a:pt x="0" y="71917"/>
                  <a:pt x="71917" y="0"/>
                  <a:pt x="160630" y="0"/>
                </a:cubicBezTo>
                <a:lnTo>
                  <a:pt x="10055758" y="0"/>
                </a:lnTo>
                <a:cubicBezTo>
                  <a:pt x="10144471" y="0"/>
                  <a:pt x="10216388" y="71917"/>
                  <a:pt x="10216388" y="160630"/>
                </a:cubicBezTo>
                <a:lnTo>
                  <a:pt x="10216388" y="1445666"/>
                </a:lnTo>
                <a:cubicBezTo>
                  <a:pt x="10216388" y="1534379"/>
                  <a:pt x="10144471" y="1606296"/>
                  <a:pt x="10055758" y="1606296"/>
                </a:cubicBezTo>
                <a:lnTo>
                  <a:pt x="160630" y="1606296"/>
                </a:lnTo>
                <a:cubicBezTo>
                  <a:pt x="71917" y="1606296"/>
                  <a:pt x="0" y="1534379"/>
                  <a:pt x="0" y="1445666"/>
                </a:cubicBezTo>
                <a:lnTo>
                  <a:pt x="0" y="160630"/>
                </a:lnTo>
                <a:close/>
              </a:path>
            </a:pathLst>
          </a:custGeom>
        </p:spPr>
        <p:style>
          <a:lnRef idx="0">
            <a:schemeClr val="lt1">
              <a:hueOff val="0"/>
              <a:satOff val="0"/>
              <a:lumOff val="0"/>
              <a:alphaOff val="0"/>
            </a:schemeClr>
          </a:lnRef>
          <a:fillRef idx="3">
            <a:schemeClr val="accent2">
              <a:hueOff val="1149490"/>
              <a:satOff val="-18772"/>
              <a:lumOff val="1176"/>
              <a:alphaOff val="0"/>
            </a:schemeClr>
          </a:fillRef>
          <a:effectRef idx="2">
            <a:schemeClr val="accent2">
              <a:hueOff val="1149490"/>
              <a:satOff val="-18772"/>
              <a:lumOff val="1176"/>
              <a:alphaOff val="0"/>
            </a:schemeClr>
          </a:effectRef>
          <a:fontRef idx="minor">
            <a:schemeClr val="lt1"/>
          </a:fontRef>
        </p:style>
        <p:txBody>
          <a:bodyPr spcFirstLastPara="0" vert="horz" wrap="square" lIns="119437" tIns="119437" rIns="2064976" bIns="119437" numCol="1" spcCol="1270" anchor="ctr" anchorCtr="0">
            <a:noAutofit/>
          </a:bodyPr>
          <a:lstStyle/>
          <a:p>
            <a:pPr marL="0" lvl="0" indent="0" algn="l" defTabSz="844550">
              <a:lnSpc>
                <a:spcPct val="90000"/>
              </a:lnSpc>
              <a:spcBef>
                <a:spcPct val="0"/>
              </a:spcBef>
              <a:spcAft>
                <a:spcPct val="35000"/>
              </a:spcAft>
              <a:buNone/>
            </a:pPr>
            <a:r>
              <a:rPr lang="es-AR" sz="1900" b="1" kern="1200" dirty="0">
                <a:solidFill>
                  <a:schemeClr val="bg1"/>
                </a:solidFill>
              </a:rPr>
              <a:t>Diremos que un proceso será reversible si el proceso inverso no contradice el principio </a:t>
            </a:r>
            <a:r>
              <a:rPr lang="es-AR" sz="1900" b="1" kern="1200" dirty="0" err="1">
                <a:solidFill>
                  <a:schemeClr val="bg1"/>
                </a:solidFill>
              </a:rPr>
              <a:t>extremal</a:t>
            </a:r>
            <a:r>
              <a:rPr lang="es-AR" sz="1900" b="1" kern="1200" dirty="0">
                <a:solidFill>
                  <a:schemeClr val="bg1"/>
                </a:solidFill>
              </a:rPr>
              <a:t> para la entropía. Toda trayectoria reversible (isoentrópica) será </a:t>
            </a:r>
            <a:r>
              <a:rPr lang="es-AR" sz="1900" b="1" kern="1200" dirty="0" err="1">
                <a:solidFill>
                  <a:schemeClr val="bg1"/>
                </a:solidFill>
              </a:rPr>
              <a:t>cuasiestatica</a:t>
            </a:r>
            <a:r>
              <a:rPr lang="es-AR" sz="1900" b="1" kern="1200" dirty="0">
                <a:solidFill>
                  <a:schemeClr val="bg1"/>
                </a:solidFill>
              </a:rPr>
              <a:t>. Lo contrario no es correcto ya que el proceso </a:t>
            </a:r>
            <a:r>
              <a:rPr lang="es-AR" sz="1900" b="1" kern="1200" dirty="0" err="1">
                <a:solidFill>
                  <a:schemeClr val="bg1"/>
                </a:solidFill>
              </a:rPr>
              <a:t>cuasiestático</a:t>
            </a:r>
            <a:r>
              <a:rPr lang="es-AR" sz="1900" b="1" kern="1200" dirty="0">
                <a:solidFill>
                  <a:schemeClr val="bg1"/>
                </a:solidFill>
              </a:rPr>
              <a:t> puede llevar a un incremento de entropía.</a:t>
            </a:r>
            <a:endParaRPr lang="en-US" sz="1900" b="1" kern="1200" dirty="0">
              <a:solidFill>
                <a:schemeClr val="bg1"/>
              </a:solidFill>
            </a:endParaRPr>
          </a:p>
        </p:txBody>
      </p:sp>
      <p:sp>
        <p:nvSpPr>
          <p:cNvPr id="7" name="Forma libre: forma 6">
            <a:extLst>
              <a:ext uri="{FF2B5EF4-FFF2-40B4-BE49-F238E27FC236}">
                <a16:creationId xmlns:a16="http://schemas.microsoft.com/office/drawing/2014/main" id="{B3BD7F8B-B2EC-BCE6-53F5-A6AC72CF45DA}"/>
              </a:ext>
            </a:extLst>
          </p:cNvPr>
          <p:cNvSpPr/>
          <p:nvPr/>
        </p:nvSpPr>
        <p:spPr>
          <a:xfrm>
            <a:off x="9172295" y="2498267"/>
            <a:ext cx="1044092" cy="1044092"/>
          </a:xfrm>
          <a:custGeom>
            <a:avLst/>
            <a:gdLst>
              <a:gd name="connsiteX0" fmla="*/ 0 w 1044092"/>
              <a:gd name="connsiteY0" fmla="*/ 574251 h 1044092"/>
              <a:gd name="connsiteX1" fmla="*/ 234921 w 1044092"/>
              <a:gd name="connsiteY1" fmla="*/ 574251 h 1044092"/>
              <a:gd name="connsiteX2" fmla="*/ 234921 w 1044092"/>
              <a:gd name="connsiteY2" fmla="*/ 0 h 1044092"/>
              <a:gd name="connsiteX3" fmla="*/ 809171 w 1044092"/>
              <a:gd name="connsiteY3" fmla="*/ 0 h 1044092"/>
              <a:gd name="connsiteX4" fmla="*/ 809171 w 1044092"/>
              <a:gd name="connsiteY4" fmla="*/ 574251 h 1044092"/>
              <a:gd name="connsiteX5" fmla="*/ 1044092 w 1044092"/>
              <a:gd name="connsiteY5" fmla="*/ 574251 h 1044092"/>
              <a:gd name="connsiteX6" fmla="*/ 522046 w 1044092"/>
              <a:gd name="connsiteY6" fmla="*/ 1044092 h 1044092"/>
              <a:gd name="connsiteX7" fmla="*/ 0 w 1044092"/>
              <a:gd name="connsiteY7" fmla="*/ 574251 h 10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92" h="1044092">
                <a:moveTo>
                  <a:pt x="0" y="574251"/>
                </a:moveTo>
                <a:lnTo>
                  <a:pt x="234921" y="574251"/>
                </a:lnTo>
                <a:lnTo>
                  <a:pt x="234921" y="0"/>
                </a:lnTo>
                <a:lnTo>
                  <a:pt x="809171" y="0"/>
                </a:lnTo>
                <a:lnTo>
                  <a:pt x="809171" y="574251"/>
                </a:lnTo>
                <a:lnTo>
                  <a:pt x="1044092" y="574251"/>
                </a:lnTo>
                <a:lnTo>
                  <a:pt x="522046" y="1044092"/>
                </a:lnTo>
                <a:lnTo>
                  <a:pt x="0" y="574251"/>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80641" tIns="45720" rIns="280641" bIns="30413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8" name="Forma libre: forma 7">
            <a:extLst>
              <a:ext uri="{FF2B5EF4-FFF2-40B4-BE49-F238E27FC236}">
                <a16:creationId xmlns:a16="http://schemas.microsoft.com/office/drawing/2014/main" id="{90E74968-D5B6-9A38-1220-6101965554AC}"/>
              </a:ext>
            </a:extLst>
          </p:cNvPr>
          <p:cNvSpPr/>
          <p:nvPr/>
        </p:nvSpPr>
        <p:spPr>
          <a:xfrm>
            <a:off x="10073741" y="4361571"/>
            <a:ext cx="1044092" cy="1044092"/>
          </a:xfrm>
          <a:custGeom>
            <a:avLst/>
            <a:gdLst>
              <a:gd name="connsiteX0" fmla="*/ 0 w 1044092"/>
              <a:gd name="connsiteY0" fmla="*/ 574251 h 1044092"/>
              <a:gd name="connsiteX1" fmla="*/ 234921 w 1044092"/>
              <a:gd name="connsiteY1" fmla="*/ 574251 h 1044092"/>
              <a:gd name="connsiteX2" fmla="*/ 234921 w 1044092"/>
              <a:gd name="connsiteY2" fmla="*/ 0 h 1044092"/>
              <a:gd name="connsiteX3" fmla="*/ 809171 w 1044092"/>
              <a:gd name="connsiteY3" fmla="*/ 0 h 1044092"/>
              <a:gd name="connsiteX4" fmla="*/ 809171 w 1044092"/>
              <a:gd name="connsiteY4" fmla="*/ 574251 h 1044092"/>
              <a:gd name="connsiteX5" fmla="*/ 1044092 w 1044092"/>
              <a:gd name="connsiteY5" fmla="*/ 574251 h 1044092"/>
              <a:gd name="connsiteX6" fmla="*/ 522046 w 1044092"/>
              <a:gd name="connsiteY6" fmla="*/ 1044092 h 1044092"/>
              <a:gd name="connsiteX7" fmla="*/ 0 w 1044092"/>
              <a:gd name="connsiteY7" fmla="*/ 574251 h 10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92" h="1044092">
                <a:moveTo>
                  <a:pt x="0" y="574251"/>
                </a:moveTo>
                <a:lnTo>
                  <a:pt x="234921" y="574251"/>
                </a:lnTo>
                <a:lnTo>
                  <a:pt x="234921" y="0"/>
                </a:lnTo>
                <a:lnTo>
                  <a:pt x="809171" y="0"/>
                </a:lnTo>
                <a:lnTo>
                  <a:pt x="809171" y="574251"/>
                </a:lnTo>
                <a:lnTo>
                  <a:pt x="1044092" y="574251"/>
                </a:lnTo>
                <a:lnTo>
                  <a:pt x="522046" y="1044092"/>
                </a:lnTo>
                <a:lnTo>
                  <a:pt x="0" y="574251"/>
                </a:lnTo>
                <a:close/>
              </a:path>
            </a:pathLst>
          </a:custGeom>
        </p:spPr>
        <p:style>
          <a:lnRef idx="1">
            <a:schemeClr val="accent2">
              <a:tint val="40000"/>
              <a:alpha val="90000"/>
              <a:hueOff val="1492659"/>
              <a:satOff val="-27750"/>
              <a:lumOff val="-1290"/>
              <a:alphaOff val="0"/>
            </a:schemeClr>
          </a:lnRef>
          <a:fillRef idx="1">
            <a:schemeClr val="accent2">
              <a:tint val="40000"/>
              <a:alpha val="90000"/>
              <a:hueOff val="1492659"/>
              <a:satOff val="-27750"/>
              <a:lumOff val="-1290"/>
              <a:alphaOff val="0"/>
            </a:schemeClr>
          </a:fillRef>
          <a:effectRef idx="0">
            <a:schemeClr val="accent2">
              <a:tint val="40000"/>
              <a:alpha val="90000"/>
              <a:hueOff val="1492659"/>
              <a:satOff val="-27750"/>
              <a:lumOff val="-1290"/>
              <a:alphaOff val="0"/>
            </a:schemeClr>
          </a:effectRef>
          <a:fontRef idx="minor">
            <a:schemeClr val="dk1">
              <a:hueOff val="0"/>
              <a:satOff val="0"/>
              <a:lumOff val="0"/>
              <a:alphaOff val="0"/>
            </a:schemeClr>
          </a:fontRef>
        </p:style>
        <p:txBody>
          <a:bodyPr spcFirstLastPara="0" vert="horz" wrap="square" lIns="280641" tIns="45720" rIns="280641" bIns="304133"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24422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C0B1FB8927C46BCDA8CDDAAEE09BA" ma:contentTypeVersion="11" ma:contentTypeDescription="Create a new document." ma:contentTypeScope="" ma:versionID="0734128e14f65a4812ef65553610b96b">
  <xsd:schema xmlns:xsd="http://www.w3.org/2001/XMLSchema" xmlns:xs="http://www.w3.org/2001/XMLSchema" xmlns:p="http://schemas.microsoft.com/office/2006/metadata/properties" xmlns:ns3="a109cea7-f584-463f-ac02-dfa35e38da88" targetNamespace="http://schemas.microsoft.com/office/2006/metadata/properties" ma:root="true" ma:fieldsID="7f9ca2c4aaaf2d5b1db9c42f0008b8f0" ns3:_="">
    <xsd:import namespace="a109cea7-f584-463f-ac02-dfa35e38da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9cea7-f584-463f-ac02-dfa35e38d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23DC0B-36DE-4B9D-BEA7-E88C61D0A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9cea7-f584-463f-ac02-dfa35e38da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D2DC01-F54A-4581-944E-9961AF0E08B2}">
  <ds:schemaRefs>
    <ds:schemaRef ds:uri="http://schemas.microsoft.com/office/infopath/2007/PartnerControls"/>
    <ds:schemaRef ds:uri="http://purl.org/dc/dcmitype/"/>
    <ds:schemaRef ds:uri="http://purl.org/dc/terms/"/>
    <ds:schemaRef ds:uri="http://purl.org/dc/elements/1.1/"/>
    <ds:schemaRef ds:uri="a109cea7-f584-463f-ac02-dfa35e38da88"/>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BEFB17-3618-44D2-9EA2-2254076B55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{718B82D4-AD67-4762-828D-E1C78C8573CA}tf04033937</Template>
  <TotalTime>4658</TotalTime>
  <Words>1777</Words>
  <Application>Microsoft Office PowerPoint</Application>
  <PresentationFormat>Panorámica</PresentationFormat>
  <Paragraphs>131</Paragraphs>
  <Slides>17</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Aptos</vt:lpstr>
      <vt:lpstr>Arial</vt:lpstr>
      <vt:lpstr>Calibri</vt:lpstr>
      <vt:lpstr>Cambria Math</vt:lpstr>
      <vt:lpstr>Century Gothic</vt:lpstr>
      <vt:lpstr>Estela de condensación</vt:lpstr>
      <vt:lpstr>Física Estadística</vt:lpstr>
      <vt:lpstr>Ecuación de Nerst</vt:lpstr>
      <vt:lpstr>Ecuación de Nerst</vt:lpstr>
      <vt:lpstr>Espacio de Configuraciones termodinamicas</vt:lpstr>
      <vt:lpstr>principios extremales</vt:lpstr>
      <vt:lpstr>Espacio de Configuraciones termodinamicas</vt:lpstr>
      <vt:lpstr>Presentación de PowerPoint</vt:lpstr>
      <vt:lpstr>Procesos Cuasiestaticos </vt:lpstr>
      <vt:lpstr>Procesos Irreversibles </vt:lpstr>
      <vt:lpstr>Presentación de PowerPoint</vt:lpstr>
      <vt:lpstr>Presentación de PowerPoint</vt:lpstr>
      <vt:lpstr>Presentación de PowerPoint</vt:lpstr>
      <vt:lpstr>Lo obtenido recupera el teorema de Carnot</vt:lpstr>
      <vt:lpstr>Intercambio de calor entre dos cuerpos en contacto a Distinta T</vt:lpstr>
      <vt:lpstr>Intercambio de calor entre dos cuerpos a Distinta T</vt:lpstr>
      <vt:lpstr>Intercambio de calor entre dos cuerpos a Distinta 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Termodinámica y Mecánica Estadística</dc:title>
  <dc:creator>Marisa Bab</dc:creator>
  <cp:lastModifiedBy>Marisa Bab</cp:lastModifiedBy>
  <cp:revision>45</cp:revision>
  <cp:lastPrinted>2024-03-13T22:01:42Z</cp:lastPrinted>
  <dcterms:created xsi:type="dcterms:W3CDTF">2024-02-13T02:00:55Z</dcterms:created>
  <dcterms:modified xsi:type="dcterms:W3CDTF">2024-09-19T15:02:52Z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0x010100B03C0B1FB8927C46BCDA8CDDAAEE09BA</vt:lpwstr>
  </property>
</Properties>
</file>